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71" r:id="rId5"/>
    <p:sldId id="265" r:id="rId6"/>
    <p:sldId id="266" r:id="rId7"/>
    <p:sldId id="267" r:id="rId8"/>
    <p:sldId id="268" r:id="rId9"/>
    <p:sldId id="270" r:id="rId10"/>
    <p:sldId id="258" r:id="rId11"/>
    <p:sldId id="269" r:id="rId12"/>
    <p:sldId id="262" r:id="rId13"/>
    <p:sldId id="276" r:id="rId14"/>
    <p:sldId id="277" r:id="rId15"/>
    <p:sldId id="280" r:id="rId16"/>
    <p:sldId id="278" r:id="rId17"/>
    <p:sldId id="281" r:id="rId18"/>
    <p:sldId id="279" r:id="rId19"/>
    <p:sldId id="282" r:id="rId20"/>
    <p:sldId id="283" r:id="rId21"/>
    <p:sldId id="284" r:id="rId22"/>
    <p:sldId id="263" r:id="rId23"/>
    <p:sldId id="273" r:id="rId24"/>
    <p:sldId id="274" r:id="rId25"/>
    <p:sldId id="275" r:id="rId26"/>
    <p:sldId id="260" r:id="rId27"/>
    <p:sldId id="259" r:id="rId28"/>
    <p:sldId id="272" r:id="rId29"/>
  </p:sldIdLst>
  <p:sldSz cx="9144000" cy="6858000" type="screen4x3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title>
      <c:tx>
        <c:rich>
          <a:bodyPr/>
          <a:lstStyle/>
          <a:p>
            <a:pPr>
              <a:defRPr/>
            </a:pPr>
            <a:r>
              <a:rPr lang="es-GT"/>
              <a:t>Resumen</a:t>
            </a:r>
            <a:r>
              <a:rPr lang="es-GT" baseline="0"/>
              <a:t> - evaluación 2005</a:t>
            </a:r>
            <a:endParaRPr lang="es-GT"/>
          </a:p>
        </c:rich>
      </c:tx>
      <c:layout>
        <c:manualLayout>
          <c:xMode val="edge"/>
          <c:yMode val="edge"/>
          <c:x val="3.1804461942257171E-3"/>
          <c:y val="2.314814814814815E-2"/>
        </c:manualLayout>
      </c:layout>
    </c:title>
    <c:plotArea>
      <c:layout>
        <c:manualLayout>
          <c:layoutTarget val="inner"/>
          <c:xMode val="edge"/>
          <c:yMode val="edge"/>
          <c:x val="3.0555555555555572E-2"/>
          <c:y val="0.2104117408017295"/>
          <c:w val="0.93888888888888922"/>
          <c:h val="0.54885779319554062"/>
        </c:manualLayout>
      </c:layout>
      <c:bar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Socioeconomicos</c:v>
                </c:pt>
              </c:strCache>
            </c:strRef>
          </c:tx>
          <c:cat>
            <c:strRef>
              <c:f>Hoja1!$B$1:$F$1</c:f>
              <c:strCache>
                <c:ptCount val="5"/>
                <c:pt idx="0">
                  <c:v>Baja (1)</c:v>
                </c:pt>
                <c:pt idx="1">
                  <c:v>Baja (2)</c:v>
                </c:pt>
                <c:pt idx="2">
                  <c:v>Media(3)</c:v>
                </c:pt>
                <c:pt idx="3">
                  <c:v>Alta (4)</c:v>
                </c:pt>
                <c:pt idx="4">
                  <c:v>Alta (5)</c:v>
                </c:pt>
              </c:strCache>
            </c:strRef>
          </c:cat>
          <c:val>
            <c:numRef>
              <c:f>Hoja1!$B$2:$F$2</c:f>
              <c:numCache>
                <c:formatCode>General</c:formatCode>
                <c:ptCount val="5"/>
                <c:pt idx="1">
                  <c:v>8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Gobernabilidad</c:v>
                </c:pt>
              </c:strCache>
            </c:strRef>
          </c:tx>
          <c:cat>
            <c:strRef>
              <c:f>Hoja1!$B$1:$F$1</c:f>
              <c:strCache>
                <c:ptCount val="5"/>
                <c:pt idx="0">
                  <c:v>Baja (1)</c:v>
                </c:pt>
                <c:pt idx="1">
                  <c:v>Baja (2)</c:v>
                </c:pt>
                <c:pt idx="2">
                  <c:v>Media(3)</c:v>
                </c:pt>
                <c:pt idx="3">
                  <c:v>Alta (4)</c:v>
                </c:pt>
                <c:pt idx="4">
                  <c:v>Alta (5)</c:v>
                </c:pt>
              </c:strCache>
            </c:strRef>
          </c:cat>
          <c:val>
            <c:numRef>
              <c:f>Hoja1!$B$3:$F$3</c:f>
              <c:numCache>
                <c:formatCode>General</c:formatCode>
                <c:ptCount val="5"/>
                <c:pt idx="0">
                  <c:v>3</c:v>
                </c:pt>
                <c:pt idx="1">
                  <c:v>9</c:v>
                </c:pt>
                <c:pt idx="2">
                  <c:v>9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Val val="1"/>
        </c:dLbls>
        <c:overlap val="-25"/>
        <c:axId val="56623488"/>
        <c:axId val="56625408"/>
      </c:barChart>
      <c:catAx>
        <c:axId val="566234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GT" dirty="0" smtClean="0"/>
                  <a:t>Evaluación</a:t>
                </a:r>
                <a:endParaRPr lang="es-GT" dirty="0"/>
              </a:p>
            </c:rich>
          </c:tx>
          <c:layout>
            <c:manualLayout>
              <c:xMode val="edge"/>
              <c:yMode val="edge"/>
              <c:x val="0.42405555555555557"/>
              <c:y val="0.90731356794236406"/>
            </c:manualLayout>
          </c:layout>
        </c:title>
        <c:majorTickMark val="none"/>
        <c:tickLblPos val="nextTo"/>
        <c:crossAx val="56625408"/>
        <c:crosses val="autoZero"/>
        <c:auto val="1"/>
        <c:lblAlgn val="ctr"/>
        <c:lblOffset val="100"/>
      </c:catAx>
      <c:valAx>
        <c:axId val="5662540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566234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68033223972003454"/>
          <c:y val="2.7662219305920149E-2"/>
          <c:w val="0.31711329833770824"/>
          <c:h val="0.1577912656751243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62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GT" dirty="0" smtClean="0"/>
              <a:t>Evaluación </a:t>
            </a:r>
            <a:r>
              <a:rPr lang="es-GT" dirty="0"/>
              <a:t>global de la eficiencia administrativa</a:t>
            </a:r>
          </a:p>
        </c:rich>
      </c:tx>
      <c:layout>
        <c:manualLayout>
          <c:xMode val="edge"/>
          <c:yMode val="edge"/>
          <c:x val="5.4393714264536718E-4"/>
          <c:y val="2.3530057080887998E-2"/>
        </c:manualLayout>
      </c:layout>
      <c:spPr>
        <a:noFill/>
        <a:ln w="25341">
          <a:noFill/>
        </a:ln>
      </c:spPr>
    </c:title>
    <c:plotArea>
      <c:layout>
        <c:manualLayout>
          <c:layoutTarget val="inner"/>
          <c:xMode val="edge"/>
          <c:yMode val="edge"/>
          <c:x val="0.10299869621903521"/>
          <c:y val="0.20286396181384247"/>
          <c:w val="0.85931488987496518"/>
          <c:h val="0.46778042959427274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A. Socioeconómico</c:v>
                </c:pt>
              </c:strCache>
            </c:strRef>
          </c:tx>
          <c:spPr>
            <a:solidFill>
              <a:srgbClr val="FFCC99"/>
            </a:solidFill>
            <a:ln w="12671">
              <a:solidFill>
                <a:srgbClr val="000000"/>
              </a:solidFill>
              <a:prstDash val="solid"/>
            </a:ln>
          </c:spPr>
          <c:dLbls>
            <c:spPr>
              <a:noFill/>
              <a:ln w="25341">
                <a:noFill/>
              </a:ln>
            </c:spPr>
            <c:txPr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Sheet1!$B$1:$G$1</c:f>
              <c:strCache>
                <c:ptCount val="6"/>
                <c:pt idx="0">
                  <c:v>Contexto</c:v>
                </c:pt>
                <c:pt idx="1">
                  <c:v>Planificación</c:v>
                </c:pt>
                <c:pt idx="2">
                  <c:v>Insumos</c:v>
                </c:pt>
                <c:pt idx="3">
                  <c:v>Procesos</c:v>
                </c:pt>
                <c:pt idx="4">
                  <c:v>Resultados</c:v>
                </c:pt>
                <c:pt idx="5">
                  <c:v>Impactos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0.5</c:v>
                </c:pt>
                <c:pt idx="3">
                  <c:v>0.4</c:v>
                </c:pt>
                <c:pt idx="5">
                  <c:v>0.4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A. Gobernabilidad</c:v>
                </c:pt>
              </c:strCache>
            </c:strRef>
          </c:tx>
          <c:spPr>
            <a:solidFill>
              <a:srgbClr val="99CC00"/>
            </a:solidFill>
            <a:ln w="12671">
              <a:solidFill>
                <a:srgbClr val="000000"/>
              </a:solidFill>
              <a:prstDash val="solid"/>
            </a:ln>
          </c:spPr>
          <c:dLbls>
            <c:spPr>
              <a:noFill/>
              <a:ln w="25341">
                <a:noFill/>
              </a:ln>
            </c:spPr>
            <c:txPr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Sheet1!$B$1:$G$1</c:f>
              <c:strCache>
                <c:ptCount val="6"/>
                <c:pt idx="0">
                  <c:v>Contexto</c:v>
                </c:pt>
                <c:pt idx="1">
                  <c:v>Planificación</c:v>
                </c:pt>
                <c:pt idx="2">
                  <c:v>Insumos</c:v>
                </c:pt>
                <c:pt idx="3">
                  <c:v>Procesos</c:v>
                </c:pt>
                <c:pt idx="4">
                  <c:v>Resultados</c:v>
                </c:pt>
                <c:pt idx="5">
                  <c:v>Impactos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0.70000000000000062</c:v>
                </c:pt>
                <c:pt idx="1">
                  <c:v>0.52</c:v>
                </c:pt>
                <c:pt idx="2">
                  <c:v>0.48000000000000032</c:v>
                </c:pt>
                <c:pt idx="3">
                  <c:v>0.5</c:v>
                </c:pt>
                <c:pt idx="4">
                  <c:v>0.53</c:v>
                </c:pt>
                <c:pt idx="5">
                  <c:v>0.60000000000000064</c:v>
                </c:pt>
              </c:numCache>
            </c:numRef>
          </c:val>
        </c:ser>
        <c:axId val="57107200"/>
        <c:axId val="57109120"/>
      </c:barChart>
      <c:catAx>
        <c:axId val="571072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GT"/>
                  <a:t>Elemento Evaluación</a:t>
                </a:r>
              </a:p>
            </c:rich>
          </c:tx>
          <c:layout>
            <c:manualLayout>
              <c:xMode val="edge"/>
              <c:yMode val="edge"/>
              <c:x val="0.34159061277705388"/>
              <c:y val="0.88066825775656321"/>
            </c:manualLayout>
          </c:layout>
          <c:spPr>
            <a:noFill/>
            <a:ln w="25341">
              <a:noFill/>
            </a:ln>
          </c:spPr>
        </c:title>
        <c:numFmt formatCode="General" sourceLinked="1"/>
        <c:tickLblPos val="nextTo"/>
        <c:spPr>
          <a:ln w="3168">
            <a:solidFill>
              <a:srgbClr val="000000"/>
            </a:solidFill>
            <a:prstDash val="solid"/>
          </a:ln>
        </c:spPr>
        <c:txPr>
          <a:bodyPr rot="-2580000" vert="horz"/>
          <a:lstStyle/>
          <a:p>
            <a:pPr>
              <a:defRPr sz="107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7109120"/>
        <c:crosses val="autoZero"/>
        <c:auto val="1"/>
        <c:lblAlgn val="ctr"/>
        <c:lblOffset val="100"/>
        <c:tickLblSkip val="1"/>
        <c:tickMarkSkip val="1"/>
      </c:catAx>
      <c:valAx>
        <c:axId val="57109120"/>
        <c:scaling>
          <c:orientation val="minMax"/>
          <c:max val="1"/>
        </c:scaling>
        <c:axPos val="l"/>
        <c:majorGridlines>
          <c:spPr>
            <a:ln w="12671">
              <a:solidFill>
                <a:srgbClr val="FFFFFF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GT"/>
                  <a:t>Calificación</a:t>
                </a:r>
              </a:p>
            </c:rich>
          </c:tx>
          <c:layout>
            <c:manualLayout>
              <c:xMode val="edge"/>
              <c:yMode val="edge"/>
              <c:x val="2.9986962190352021E-2"/>
              <c:y val="0.33651551312649242"/>
            </c:manualLayout>
          </c:layout>
          <c:spPr>
            <a:noFill/>
            <a:ln w="25341">
              <a:noFill/>
            </a:ln>
          </c:spPr>
        </c:title>
        <c:numFmt formatCode="General" sourceLinked="1"/>
        <c:tickLblPos val="nextTo"/>
        <c:spPr>
          <a:ln w="316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7107200"/>
        <c:crosses val="autoZero"/>
        <c:crossBetween val="between"/>
        <c:majorUnit val="0.1"/>
      </c:valAx>
      <c:spPr>
        <a:noFill/>
        <a:ln w="25341">
          <a:noFill/>
        </a:ln>
      </c:spPr>
    </c:plotArea>
    <c:legend>
      <c:legendPos val="r"/>
      <c:layout>
        <c:manualLayout>
          <c:xMode val="edge"/>
          <c:yMode val="edge"/>
          <c:x val="0.72918399320752425"/>
          <c:y val="5.3381705467089868E-2"/>
          <c:w val="0.2503259452411995"/>
          <c:h val="0.11694510739856798"/>
        </c:manualLayout>
      </c:layout>
      <c:spPr>
        <a:noFill/>
        <a:ln w="25341">
          <a:noFill/>
        </a:ln>
      </c:spPr>
      <c:txPr>
        <a:bodyPr/>
        <a:lstStyle/>
        <a:p>
          <a:pPr>
            <a:defRPr sz="1097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621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title>
      <c:tx>
        <c:rich>
          <a:bodyPr/>
          <a:lstStyle/>
          <a:p>
            <a:pPr>
              <a:defRPr/>
            </a:pPr>
            <a:r>
              <a:rPr lang="es-GT"/>
              <a:t>Resumen - evaluación 2005</a:t>
            </a:r>
          </a:p>
        </c:rich>
      </c:tx>
      <c:layout>
        <c:manualLayout>
          <c:xMode val="edge"/>
          <c:yMode val="edge"/>
          <c:x val="1.7069335083114603E-2"/>
          <c:y val="2.7777777777777842E-2"/>
        </c:manualLayout>
      </c:layout>
    </c:title>
    <c:plotArea>
      <c:layout>
        <c:manualLayout>
          <c:layoutTarget val="inner"/>
          <c:xMode val="edge"/>
          <c:yMode val="edge"/>
          <c:x val="3.0555555555555565E-2"/>
          <c:y val="0.1780795523226229"/>
          <c:w val="0.93888888888888922"/>
          <c:h val="0.54121179533713282"/>
        </c:manualLayout>
      </c:layout>
      <c:barChart>
        <c:barDir val="col"/>
        <c:grouping val="clustered"/>
        <c:ser>
          <c:idx val="0"/>
          <c:order val="0"/>
          <c:tx>
            <c:strRef>
              <c:f>Hoja1!$A$34</c:f>
              <c:strCache>
                <c:ptCount val="1"/>
                <c:pt idx="0">
                  <c:v>Socioeconomicos</c:v>
                </c:pt>
              </c:strCache>
            </c:strRef>
          </c:tx>
          <c:cat>
            <c:strRef>
              <c:f>Hoja1!$B$33:$F$33</c:f>
              <c:strCache>
                <c:ptCount val="5"/>
                <c:pt idx="0">
                  <c:v>Baja (1)</c:v>
                </c:pt>
                <c:pt idx="1">
                  <c:v>Baja (2)</c:v>
                </c:pt>
                <c:pt idx="2">
                  <c:v>Media(3)</c:v>
                </c:pt>
                <c:pt idx="3">
                  <c:v>Alta (4)</c:v>
                </c:pt>
                <c:pt idx="4">
                  <c:v>Alta (5)</c:v>
                </c:pt>
              </c:strCache>
            </c:strRef>
          </c:cat>
          <c:val>
            <c:numRef>
              <c:f>Hoja1!$B$34:$F$34</c:f>
              <c:numCache>
                <c:formatCode>General</c:formatCode>
                <c:ptCount val="5"/>
                <c:pt idx="2">
                  <c:v>6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Hoja1!$A$35</c:f>
              <c:strCache>
                <c:ptCount val="1"/>
                <c:pt idx="0">
                  <c:v>Gobernabilidad</c:v>
                </c:pt>
              </c:strCache>
            </c:strRef>
          </c:tx>
          <c:cat>
            <c:strRef>
              <c:f>Hoja1!$B$33:$F$33</c:f>
              <c:strCache>
                <c:ptCount val="5"/>
                <c:pt idx="0">
                  <c:v>Baja (1)</c:v>
                </c:pt>
                <c:pt idx="1">
                  <c:v>Baja (2)</c:v>
                </c:pt>
                <c:pt idx="2">
                  <c:v>Media(3)</c:v>
                </c:pt>
                <c:pt idx="3">
                  <c:v>Alta (4)</c:v>
                </c:pt>
                <c:pt idx="4">
                  <c:v>Alta (5)</c:v>
                </c:pt>
              </c:strCache>
            </c:strRef>
          </c:cat>
          <c:val>
            <c:numRef>
              <c:f>Hoja1!$B$35:$F$35</c:f>
              <c:numCache>
                <c:formatCode>General</c:formatCode>
                <c:ptCount val="5"/>
                <c:pt idx="2">
                  <c:v>11</c:v>
                </c:pt>
                <c:pt idx="3">
                  <c:v>13</c:v>
                </c:pt>
                <c:pt idx="4">
                  <c:v>3</c:v>
                </c:pt>
              </c:numCache>
            </c:numRef>
          </c:val>
        </c:ser>
        <c:dLbls>
          <c:showVal val="1"/>
        </c:dLbls>
        <c:overlap val="-25"/>
        <c:axId val="66056192"/>
        <c:axId val="66058112"/>
      </c:barChart>
      <c:catAx>
        <c:axId val="660561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GT" dirty="0" smtClean="0"/>
                  <a:t>Evaluación</a:t>
                </a:r>
                <a:endParaRPr lang="es-GT" dirty="0"/>
              </a:p>
            </c:rich>
          </c:tx>
          <c:layout>
            <c:manualLayout>
              <c:xMode val="edge"/>
              <c:yMode val="edge"/>
              <c:x val="0.43516666666666692"/>
              <c:y val="0.91003963947347255"/>
            </c:manualLayout>
          </c:layout>
        </c:title>
        <c:majorTickMark val="none"/>
        <c:tickLblPos val="nextTo"/>
        <c:crossAx val="66058112"/>
        <c:crosses val="autoZero"/>
        <c:auto val="1"/>
        <c:lblAlgn val="ctr"/>
        <c:lblOffset val="100"/>
      </c:catAx>
      <c:valAx>
        <c:axId val="66058112"/>
        <c:scaling>
          <c:orientation val="minMax"/>
        </c:scaling>
        <c:delete val="1"/>
        <c:axPos val="l"/>
        <c:numFmt formatCode="General" sourceLinked="1"/>
        <c:tickLblPos val="none"/>
        <c:crossAx val="660561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1.3665573053368353E-2"/>
          <c:y val="0.20424045202503868"/>
          <c:w val="0.24489107611548569"/>
          <c:h val="0.21797645086030951"/>
        </c:manualLayout>
      </c:layout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62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GT" dirty="0" smtClean="0"/>
              <a:t> </a:t>
            </a:r>
            <a:r>
              <a:rPr lang="es-GT" dirty="0"/>
              <a:t>Evaluación global de la eficiencia administrativa</a:t>
            </a:r>
          </a:p>
        </c:rich>
      </c:tx>
      <c:layout>
        <c:manualLayout>
          <c:xMode val="edge"/>
          <c:yMode val="edge"/>
          <c:x val="5.4393714264536718E-4"/>
          <c:y val="1.7769418193866312E-3"/>
        </c:manualLayout>
      </c:layout>
      <c:spPr>
        <a:noFill/>
        <a:ln w="25341">
          <a:noFill/>
        </a:ln>
      </c:spPr>
    </c:title>
    <c:plotArea>
      <c:layout>
        <c:manualLayout>
          <c:layoutTarget val="inner"/>
          <c:xMode val="edge"/>
          <c:yMode val="edge"/>
          <c:x val="0.10299869621903521"/>
          <c:y val="0.20286396181384247"/>
          <c:w val="0.86958446625494024"/>
          <c:h val="0.46778042959427274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A. Socioeconómico</c:v>
                </c:pt>
              </c:strCache>
            </c:strRef>
          </c:tx>
          <c:spPr>
            <a:solidFill>
              <a:srgbClr val="FFCC99"/>
            </a:solidFill>
            <a:ln w="12671">
              <a:solidFill>
                <a:srgbClr val="000000"/>
              </a:solidFill>
              <a:prstDash val="solid"/>
            </a:ln>
          </c:spPr>
          <c:dLbls>
            <c:spPr>
              <a:noFill/>
              <a:ln w="25341">
                <a:noFill/>
              </a:ln>
            </c:spPr>
            <c:txPr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Sheet1!$B$1:$G$1</c:f>
              <c:strCache>
                <c:ptCount val="6"/>
                <c:pt idx="0">
                  <c:v>Contexto</c:v>
                </c:pt>
                <c:pt idx="1">
                  <c:v>Planificación</c:v>
                </c:pt>
                <c:pt idx="2">
                  <c:v>Insumos</c:v>
                </c:pt>
                <c:pt idx="3">
                  <c:v>Procesos</c:v>
                </c:pt>
                <c:pt idx="4">
                  <c:v>Resultados</c:v>
                </c:pt>
                <c:pt idx="5">
                  <c:v>Impactos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0.70000000000000062</c:v>
                </c:pt>
                <c:pt idx="3">
                  <c:v>0.70000000000000062</c:v>
                </c:pt>
                <c:pt idx="5">
                  <c:v>0.65000000000000124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A. Gobernabilidad</c:v>
                </c:pt>
              </c:strCache>
            </c:strRef>
          </c:tx>
          <c:spPr>
            <a:solidFill>
              <a:srgbClr val="99CC00"/>
            </a:solidFill>
            <a:ln w="12671">
              <a:solidFill>
                <a:srgbClr val="000000"/>
              </a:solidFill>
              <a:prstDash val="solid"/>
            </a:ln>
          </c:spPr>
          <c:dLbls>
            <c:spPr>
              <a:noFill/>
              <a:ln w="25341">
                <a:noFill/>
              </a:ln>
            </c:spPr>
            <c:txPr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Sheet1!$B$1:$G$1</c:f>
              <c:strCache>
                <c:ptCount val="6"/>
                <c:pt idx="0">
                  <c:v>Contexto</c:v>
                </c:pt>
                <c:pt idx="1">
                  <c:v>Planificación</c:v>
                </c:pt>
                <c:pt idx="2">
                  <c:v>Insumos</c:v>
                </c:pt>
                <c:pt idx="3">
                  <c:v>Procesos</c:v>
                </c:pt>
                <c:pt idx="4">
                  <c:v>Resultados</c:v>
                </c:pt>
                <c:pt idx="5">
                  <c:v>Impactos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0.75000000000000111</c:v>
                </c:pt>
                <c:pt idx="1">
                  <c:v>0.76000000000000112</c:v>
                </c:pt>
                <c:pt idx="2">
                  <c:v>0.69000000000000061</c:v>
                </c:pt>
                <c:pt idx="3">
                  <c:v>0.9</c:v>
                </c:pt>
                <c:pt idx="4">
                  <c:v>0.66000000000000125</c:v>
                </c:pt>
                <c:pt idx="5">
                  <c:v>0.8</c:v>
                </c:pt>
              </c:numCache>
            </c:numRef>
          </c:val>
        </c:ser>
        <c:axId val="66191744"/>
        <c:axId val="66193664"/>
      </c:barChart>
      <c:catAx>
        <c:axId val="661917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GT"/>
                  <a:t>Elemento Evaluación</a:t>
                </a:r>
              </a:p>
            </c:rich>
          </c:tx>
          <c:layout>
            <c:manualLayout>
              <c:xMode val="edge"/>
              <c:yMode val="edge"/>
              <c:x val="0.34159061277705388"/>
              <c:y val="0.88066825775656332"/>
            </c:manualLayout>
          </c:layout>
          <c:spPr>
            <a:noFill/>
            <a:ln w="25341">
              <a:noFill/>
            </a:ln>
          </c:spPr>
        </c:title>
        <c:numFmt formatCode="General" sourceLinked="1"/>
        <c:tickLblPos val="nextTo"/>
        <c:spPr>
          <a:ln w="3168">
            <a:solidFill>
              <a:srgbClr val="000000"/>
            </a:solidFill>
            <a:prstDash val="solid"/>
          </a:ln>
        </c:spPr>
        <c:txPr>
          <a:bodyPr rot="-2580000" vert="horz"/>
          <a:lstStyle/>
          <a:p>
            <a:pPr>
              <a:defRPr sz="107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6193664"/>
        <c:crosses val="autoZero"/>
        <c:auto val="1"/>
        <c:lblAlgn val="ctr"/>
        <c:lblOffset val="100"/>
        <c:tickLblSkip val="1"/>
        <c:tickMarkSkip val="1"/>
      </c:catAx>
      <c:valAx>
        <c:axId val="66193664"/>
        <c:scaling>
          <c:orientation val="minMax"/>
          <c:max val="1"/>
        </c:scaling>
        <c:axPos val="l"/>
        <c:majorGridlines>
          <c:spPr>
            <a:ln w="12671">
              <a:solidFill>
                <a:srgbClr val="FFFFFF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GT"/>
                  <a:t>Calificación</a:t>
                </a:r>
              </a:p>
            </c:rich>
          </c:tx>
          <c:layout>
            <c:manualLayout>
              <c:xMode val="edge"/>
              <c:yMode val="edge"/>
              <c:x val="2.9986962190352025E-2"/>
              <c:y val="0.33651551312649242"/>
            </c:manualLayout>
          </c:layout>
          <c:spPr>
            <a:noFill/>
            <a:ln w="25341">
              <a:noFill/>
            </a:ln>
          </c:spPr>
        </c:title>
        <c:numFmt formatCode="General" sourceLinked="1"/>
        <c:tickLblPos val="nextTo"/>
        <c:spPr>
          <a:ln w="316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6191744"/>
        <c:crosses val="autoZero"/>
        <c:crossBetween val="between"/>
        <c:majorUnit val="0.1"/>
      </c:valAx>
      <c:spPr>
        <a:noFill/>
        <a:ln w="25341">
          <a:noFill/>
        </a:ln>
      </c:spPr>
    </c:plotArea>
    <c:legend>
      <c:legendPos val="r"/>
      <c:layout>
        <c:manualLayout>
          <c:xMode val="edge"/>
          <c:yMode val="edge"/>
          <c:x val="0.72883197045812242"/>
          <c:y val="2.7089755843490052E-2"/>
          <c:w val="0.2503259452411995"/>
          <c:h val="0.11694510739856798"/>
        </c:manualLayout>
      </c:layout>
      <c:spPr>
        <a:noFill/>
        <a:ln w="25341">
          <a:noFill/>
        </a:ln>
      </c:spPr>
      <c:txPr>
        <a:bodyPr/>
        <a:lstStyle/>
        <a:p>
          <a:pPr>
            <a:defRPr sz="1097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621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title>
      <c:tx>
        <c:rich>
          <a:bodyPr/>
          <a:lstStyle/>
          <a:p>
            <a:pPr>
              <a:defRPr/>
            </a:pPr>
            <a:r>
              <a:rPr lang="es-GT"/>
              <a:t>Resumen</a:t>
            </a:r>
            <a:r>
              <a:rPr lang="es-GT" baseline="0"/>
              <a:t> - evaluación 2005</a:t>
            </a:r>
            <a:endParaRPr lang="es-GT"/>
          </a:p>
        </c:rich>
      </c:tx>
      <c:layout>
        <c:manualLayout>
          <c:xMode val="edge"/>
          <c:yMode val="edge"/>
          <c:x val="8.7360017497812702E-3"/>
          <c:y val="1.8518518518518538E-2"/>
        </c:manualLayout>
      </c:layout>
    </c:title>
    <c:plotArea>
      <c:layout>
        <c:manualLayout>
          <c:layoutTarget val="inner"/>
          <c:xMode val="edge"/>
          <c:yMode val="edge"/>
          <c:x val="3.0555555555555565E-2"/>
          <c:y val="0.2086016331291923"/>
          <c:w val="0.93888888888888922"/>
          <c:h val="0.54285250801983087"/>
        </c:manualLayout>
      </c:layout>
      <c:barChart>
        <c:barDir val="col"/>
        <c:grouping val="clustered"/>
        <c:ser>
          <c:idx val="0"/>
          <c:order val="0"/>
          <c:tx>
            <c:strRef>
              <c:f>Hoja1!$A$18</c:f>
              <c:strCache>
                <c:ptCount val="1"/>
                <c:pt idx="0">
                  <c:v>Socioeconomicos</c:v>
                </c:pt>
              </c:strCache>
            </c:strRef>
          </c:tx>
          <c:cat>
            <c:strRef>
              <c:f>Hoja1!$B$17:$F$17</c:f>
              <c:strCache>
                <c:ptCount val="5"/>
                <c:pt idx="0">
                  <c:v>Baja (1)</c:v>
                </c:pt>
                <c:pt idx="1">
                  <c:v>Baja (2)</c:v>
                </c:pt>
                <c:pt idx="2">
                  <c:v>Media(3)</c:v>
                </c:pt>
                <c:pt idx="3">
                  <c:v>Alta (4)</c:v>
                </c:pt>
                <c:pt idx="4">
                  <c:v>Alta (5)</c:v>
                </c:pt>
              </c:strCache>
            </c:strRef>
          </c:cat>
          <c:val>
            <c:numRef>
              <c:f>Hoja1!$B$18:$F$18</c:f>
              <c:numCache>
                <c:formatCode>General</c:formatCode>
                <c:ptCount val="5"/>
                <c:pt idx="1">
                  <c:v>4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Hoja1!$A$19</c:f>
              <c:strCache>
                <c:ptCount val="1"/>
                <c:pt idx="0">
                  <c:v>Gobernabilidad</c:v>
                </c:pt>
              </c:strCache>
            </c:strRef>
          </c:tx>
          <c:cat>
            <c:strRef>
              <c:f>Hoja1!$B$17:$F$17</c:f>
              <c:strCache>
                <c:ptCount val="5"/>
                <c:pt idx="0">
                  <c:v>Baja (1)</c:v>
                </c:pt>
                <c:pt idx="1">
                  <c:v>Baja (2)</c:v>
                </c:pt>
                <c:pt idx="2">
                  <c:v>Media(3)</c:v>
                </c:pt>
                <c:pt idx="3">
                  <c:v>Alta (4)</c:v>
                </c:pt>
                <c:pt idx="4">
                  <c:v>Alta (5)</c:v>
                </c:pt>
              </c:strCache>
            </c:strRef>
          </c:cat>
          <c:val>
            <c:numRef>
              <c:f>Hoja1!$B$19:$F$19</c:f>
              <c:numCache>
                <c:formatCode>General</c:formatCode>
                <c:ptCount val="5"/>
                <c:pt idx="0">
                  <c:v>2</c:v>
                </c:pt>
                <c:pt idx="1">
                  <c:v>9</c:v>
                </c:pt>
                <c:pt idx="2">
                  <c:v>6</c:v>
                </c:pt>
                <c:pt idx="3">
                  <c:v>10</c:v>
                </c:pt>
              </c:numCache>
            </c:numRef>
          </c:val>
        </c:ser>
        <c:dLbls>
          <c:showVal val="1"/>
        </c:dLbls>
        <c:overlap val="-25"/>
        <c:axId val="66322432"/>
        <c:axId val="66324352"/>
      </c:barChart>
      <c:catAx>
        <c:axId val="663224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GT" dirty="0" smtClean="0"/>
                  <a:t>Evaluación</a:t>
                </a:r>
                <a:endParaRPr lang="es-GT" dirty="0"/>
              </a:p>
            </c:rich>
          </c:tx>
          <c:layout>
            <c:manualLayout>
              <c:xMode val="edge"/>
              <c:yMode val="edge"/>
              <c:x val="0.43516666666666692"/>
              <c:y val="0.91108778069407992"/>
            </c:manualLayout>
          </c:layout>
        </c:title>
        <c:majorTickMark val="none"/>
        <c:tickLblPos val="nextTo"/>
        <c:crossAx val="66324352"/>
        <c:crosses val="autoZero"/>
        <c:auto val="1"/>
        <c:lblAlgn val="ctr"/>
        <c:lblOffset val="100"/>
      </c:catAx>
      <c:valAx>
        <c:axId val="66324352"/>
        <c:scaling>
          <c:orientation val="minMax"/>
        </c:scaling>
        <c:delete val="1"/>
        <c:axPos val="l"/>
        <c:numFmt formatCode="General" sourceLinked="1"/>
        <c:tickLblPos val="none"/>
        <c:crossAx val="663224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74422112860892453"/>
          <c:y val="3.6921478565179418E-2"/>
          <c:w val="0.2337799650043744"/>
          <c:h val="0.19019867308253136"/>
        </c:manualLayout>
      </c:layout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62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GT" dirty="0" smtClean="0"/>
              <a:t>Evaluación </a:t>
            </a:r>
            <a:r>
              <a:rPr lang="es-GT" dirty="0"/>
              <a:t>global de la eficiencia administrativa</a:t>
            </a:r>
          </a:p>
        </c:rich>
      </c:tx>
      <c:layout>
        <c:manualLayout>
          <c:xMode val="edge"/>
          <c:yMode val="edge"/>
          <c:x val="5.4393714264536718E-4"/>
          <c:y val="2.9313627178001846E-3"/>
        </c:manualLayout>
      </c:layout>
      <c:spPr>
        <a:noFill/>
        <a:ln w="25341">
          <a:noFill/>
        </a:ln>
      </c:spPr>
    </c:title>
    <c:plotArea>
      <c:layout>
        <c:manualLayout>
          <c:layoutTarget val="inner"/>
          <c:xMode val="edge"/>
          <c:yMode val="edge"/>
          <c:x val="0.10299869621903521"/>
          <c:y val="0.20286396181384247"/>
          <c:w val="0.86958446625494024"/>
          <c:h val="0.46778042959427274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A. Socioeconómico</c:v>
                </c:pt>
              </c:strCache>
            </c:strRef>
          </c:tx>
          <c:spPr>
            <a:solidFill>
              <a:srgbClr val="FFCC99"/>
            </a:solidFill>
            <a:ln w="12671">
              <a:solidFill>
                <a:srgbClr val="000000"/>
              </a:solidFill>
              <a:prstDash val="solid"/>
            </a:ln>
          </c:spPr>
          <c:dLbls>
            <c:spPr>
              <a:noFill/>
              <a:ln w="25341">
                <a:noFill/>
              </a:ln>
            </c:spPr>
            <c:txPr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Sheet1!$B$1:$G$1</c:f>
              <c:strCache>
                <c:ptCount val="6"/>
                <c:pt idx="0">
                  <c:v>Contexto</c:v>
                </c:pt>
                <c:pt idx="1">
                  <c:v>Planificación</c:v>
                </c:pt>
                <c:pt idx="2">
                  <c:v>Insumos</c:v>
                </c:pt>
                <c:pt idx="3">
                  <c:v>Procesos</c:v>
                </c:pt>
                <c:pt idx="4">
                  <c:v>Resultados</c:v>
                </c:pt>
                <c:pt idx="5">
                  <c:v>Impactos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0.45</c:v>
                </c:pt>
                <c:pt idx="3">
                  <c:v>0.60000000000000064</c:v>
                </c:pt>
                <c:pt idx="5">
                  <c:v>0.60000000000000064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A. Gobernabilidad</c:v>
                </c:pt>
              </c:strCache>
            </c:strRef>
          </c:tx>
          <c:spPr>
            <a:solidFill>
              <a:srgbClr val="99CC00"/>
            </a:solidFill>
            <a:ln w="12671">
              <a:solidFill>
                <a:srgbClr val="000000"/>
              </a:solidFill>
              <a:prstDash val="solid"/>
            </a:ln>
          </c:spPr>
          <c:dLbls>
            <c:spPr>
              <a:noFill/>
              <a:ln w="25341">
                <a:noFill/>
              </a:ln>
            </c:spPr>
            <c:txPr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Sheet1!$B$1:$G$1</c:f>
              <c:strCache>
                <c:ptCount val="6"/>
                <c:pt idx="0">
                  <c:v>Contexto</c:v>
                </c:pt>
                <c:pt idx="1">
                  <c:v>Planificación</c:v>
                </c:pt>
                <c:pt idx="2">
                  <c:v>Insumos</c:v>
                </c:pt>
                <c:pt idx="3">
                  <c:v>Procesos</c:v>
                </c:pt>
                <c:pt idx="4">
                  <c:v>Resultados</c:v>
                </c:pt>
                <c:pt idx="5">
                  <c:v>Impactos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0.55000000000000004</c:v>
                </c:pt>
                <c:pt idx="1">
                  <c:v>0.62000000000000099</c:v>
                </c:pt>
                <c:pt idx="2">
                  <c:v>0.46</c:v>
                </c:pt>
                <c:pt idx="3">
                  <c:v>0.60000000000000064</c:v>
                </c:pt>
                <c:pt idx="4">
                  <c:v>0.47000000000000008</c:v>
                </c:pt>
                <c:pt idx="5">
                  <c:v>0.60000000000000064</c:v>
                </c:pt>
              </c:numCache>
            </c:numRef>
          </c:val>
        </c:ser>
        <c:axId val="66400256"/>
        <c:axId val="66402176"/>
      </c:barChart>
      <c:catAx>
        <c:axId val="664002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GT"/>
                  <a:t>Elemento Evaluación</a:t>
                </a:r>
              </a:p>
            </c:rich>
          </c:tx>
          <c:layout>
            <c:manualLayout>
              <c:xMode val="edge"/>
              <c:yMode val="edge"/>
              <c:x val="0.34159061277705388"/>
              <c:y val="0.88066825775656321"/>
            </c:manualLayout>
          </c:layout>
          <c:spPr>
            <a:noFill/>
            <a:ln w="25341">
              <a:noFill/>
            </a:ln>
          </c:spPr>
        </c:title>
        <c:numFmt formatCode="General" sourceLinked="1"/>
        <c:tickLblPos val="nextTo"/>
        <c:spPr>
          <a:ln w="3168">
            <a:solidFill>
              <a:srgbClr val="000000"/>
            </a:solidFill>
            <a:prstDash val="solid"/>
          </a:ln>
        </c:spPr>
        <c:txPr>
          <a:bodyPr rot="-2580000" vert="horz"/>
          <a:lstStyle/>
          <a:p>
            <a:pPr>
              <a:defRPr sz="107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6402176"/>
        <c:crosses val="autoZero"/>
        <c:auto val="1"/>
        <c:lblAlgn val="ctr"/>
        <c:lblOffset val="100"/>
        <c:tickLblSkip val="1"/>
        <c:tickMarkSkip val="1"/>
      </c:catAx>
      <c:valAx>
        <c:axId val="66402176"/>
        <c:scaling>
          <c:orientation val="minMax"/>
          <c:max val="1"/>
        </c:scaling>
        <c:axPos val="l"/>
        <c:majorGridlines>
          <c:spPr>
            <a:ln w="12671">
              <a:solidFill>
                <a:srgbClr val="FFFFFF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GT"/>
                  <a:t>Calificación</a:t>
                </a:r>
              </a:p>
            </c:rich>
          </c:tx>
          <c:layout>
            <c:manualLayout>
              <c:xMode val="edge"/>
              <c:yMode val="edge"/>
              <c:x val="2.9986962190352021E-2"/>
              <c:y val="0.33651551312649242"/>
            </c:manualLayout>
          </c:layout>
          <c:spPr>
            <a:noFill/>
            <a:ln w="25341">
              <a:noFill/>
            </a:ln>
          </c:spPr>
        </c:title>
        <c:numFmt formatCode="General" sourceLinked="1"/>
        <c:tickLblPos val="nextTo"/>
        <c:spPr>
          <a:ln w="316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6400256"/>
        <c:crosses val="autoZero"/>
        <c:crossBetween val="between"/>
        <c:majorUnit val="0.1"/>
      </c:valAx>
      <c:spPr>
        <a:noFill/>
        <a:ln w="25341">
          <a:noFill/>
        </a:ln>
      </c:spPr>
    </c:plotArea>
    <c:legend>
      <c:legendPos val="r"/>
      <c:layout>
        <c:manualLayout>
          <c:xMode val="edge"/>
          <c:yMode val="edge"/>
          <c:x val="0.72918399320752425"/>
          <c:y val="2.5274174993509924E-2"/>
          <c:w val="0.2503259452411995"/>
          <c:h val="0.11694510739856798"/>
        </c:manualLayout>
      </c:layout>
      <c:spPr>
        <a:noFill/>
        <a:ln w="25341">
          <a:noFill/>
        </a:ln>
      </c:spPr>
      <c:txPr>
        <a:bodyPr/>
        <a:lstStyle/>
        <a:p>
          <a:pPr>
            <a:defRPr sz="1097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621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GT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GT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60585-AED1-46AE-AD5B-67E042C87AD0}" type="datetimeFigureOut">
              <a:rPr lang="es-GT" smtClean="0"/>
              <a:pPr/>
              <a:t>05/08/2013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2F79F-A300-4D6C-BC28-E25F9ADA4590}" type="slidenum">
              <a:rPr lang="es-GT" smtClean="0"/>
              <a:pPr/>
              <a:t>‹#›</a:t>
            </a:fld>
            <a:endParaRPr lang="es-G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gt/url?sa=i&amp;rct=j&amp;q=&amp;esrc=s&amp;frm=1&amp;source=images&amp;cd=&amp;cad=rja&amp;docid=yyFB2avwdo5WhM&amp;tbnid=hQb6O4q8VS-hrM:&amp;ved=0CAUQjRw&amp;url=http://blog.wimdu.com/tag/mesoamerican-reef/&amp;ei=4tX-UYbSMYrq8gS6-4C4CA&amp;bvm=bv.50165853,d.eWU&amp;psig=AFQjCNHstYYGKsPT3XXRRlQYZY-AG30pqA&amp;ust=1375741717419307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gt/url?sa=i&amp;rct=j&amp;q=&amp;esrc=s&amp;frm=1&amp;source=images&amp;cd=&amp;cad=rja&amp;docid=VhUKfENiqIm2gM&amp;tbnid=IL04wFwRqzvuVM:&amp;ved=0CAUQjRw&amp;url=http://www.arkive.org/whale-shark/&amp;ei=ldf-UYzRM5L89gTim4CQAQ&amp;bvm=bv.50165853,d.eWU&amp;psig=AFQjCNGG5TXQVAhP3mdsc6oZRGM2hE_rWQ&amp;ust=1375742147758975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gt/url?sa=i&amp;rct=j&amp;q=&amp;esrc=s&amp;frm=1&amp;source=images&amp;cd=&amp;cad=rja&amp;docid=ajDMkaVgP_k9OM&amp;tbnid=v02LBUQM-2CKJM:&amp;ved=0CAUQjRw&amp;url=http://reefbuilders.com/tag/acropora-palmata/&amp;ei=Dt_-Ufq2MYbq8gTa74DIDw&amp;psig=AFQjCNHZYxsyHQLmn_dsJukWrNxNLZ-Mew&amp;ust=1375744072540033" TargetMode="Externa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gt/url?sa=i&amp;rct=j&amp;q=&amp;esrc=s&amp;frm=1&amp;source=images&amp;cd=&amp;cad=rja&amp;docid=mUr1GYGayWoloM&amp;tbnid=uxTpTAyQtgTpzM:&amp;ved=0CAUQjRw&amp;url=http://contourbelize.com/?page_id=113&amp;ei=otz-UbqlN4K88ASpioCwDA&amp;psig=AFQjCNFGdJZeUkfqEt0t_QLZVMkmkoRU4g&amp;ust=1375743488562578" TargetMode="Externa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mojica.angelam@gmail.com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static.bbc.co.uk/wwtravel/img/ic/608-342/131941342813348866704_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00450"/>
            <a:ext cx="9144000" cy="325755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4282" y="714356"/>
            <a:ext cx="6715172" cy="2857520"/>
          </a:xfrm>
        </p:spPr>
        <p:txBody>
          <a:bodyPr>
            <a:normAutofit fontScale="90000"/>
          </a:bodyPr>
          <a:lstStyle/>
          <a:p>
            <a:pPr algn="l"/>
            <a:r>
              <a:rPr lang="es-EC" b="1" cap="small" dirty="0">
                <a:solidFill>
                  <a:schemeClr val="tx2">
                    <a:lumMod val="75000"/>
                  </a:schemeClr>
                </a:solidFill>
              </a:rPr>
              <a:t>Evaluación Rápida de la Efectividad de Manejo en </a:t>
            </a:r>
            <a:r>
              <a:rPr lang="es-EC" b="1" cap="small" dirty="0" smtClean="0">
                <a:solidFill>
                  <a:schemeClr val="tx2">
                    <a:lumMod val="75000"/>
                  </a:schemeClr>
                </a:solidFill>
              </a:rPr>
              <a:t>Áreas </a:t>
            </a:r>
            <a:r>
              <a:rPr lang="es-EC" b="1" cap="small" dirty="0">
                <a:solidFill>
                  <a:schemeClr val="tx2">
                    <a:lumMod val="75000"/>
                  </a:schemeClr>
                </a:solidFill>
              </a:rPr>
              <a:t>Protegidas </a:t>
            </a:r>
            <a:r>
              <a:rPr lang="es-EC" b="1" cap="small" dirty="0" smtClean="0">
                <a:solidFill>
                  <a:schemeClr val="tx2">
                    <a:lumMod val="75000"/>
                  </a:schemeClr>
                </a:solidFill>
              </a:rPr>
              <a:t>Marino Costeras del SAM</a:t>
            </a:r>
            <a:r>
              <a:rPr lang="es-GT" dirty="0"/>
              <a:t/>
            </a:r>
            <a:br>
              <a:rPr lang="es-GT" dirty="0"/>
            </a:br>
            <a:endParaRPr lang="es-GT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-32" y="5672150"/>
            <a:ext cx="8143932" cy="1257312"/>
          </a:xfrm>
        </p:spPr>
        <p:txBody>
          <a:bodyPr>
            <a:normAutofit/>
          </a:bodyPr>
          <a:lstStyle/>
          <a:p>
            <a:pPr algn="l"/>
            <a:r>
              <a:rPr lang="es-EC" sz="2400" b="1" dirty="0" smtClean="0"/>
              <a:t> </a:t>
            </a:r>
            <a:endParaRPr lang="es-GT" sz="2400" dirty="0"/>
          </a:p>
          <a:p>
            <a:pPr algn="l"/>
            <a:r>
              <a:rPr lang="es-EC" sz="2000" b="1" dirty="0">
                <a:solidFill>
                  <a:schemeClr val="accent6">
                    <a:lumMod val="75000"/>
                  </a:schemeClr>
                </a:solidFill>
              </a:rPr>
              <a:t>Encuentro entre implementadores del Proyecto y Fondo SAM</a:t>
            </a:r>
            <a:endParaRPr lang="es-GT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l"/>
            <a:r>
              <a:rPr lang="es-EC" sz="2000" b="1" dirty="0" smtClean="0">
                <a:solidFill>
                  <a:schemeClr val="accent6">
                    <a:lumMod val="75000"/>
                  </a:schemeClr>
                </a:solidFill>
              </a:rPr>
              <a:t>Agosto 5, 2013 - Livingston</a:t>
            </a:r>
            <a:r>
              <a:rPr lang="es-EC" sz="20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s-EC" sz="2000" b="1" dirty="0" smtClean="0">
                <a:solidFill>
                  <a:schemeClr val="accent6">
                    <a:lumMod val="75000"/>
                  </a:schemeClr>
                </a:solidFill>
              </a:rPr>
              <a:t>Guatemala</a:t>
            </a:r>
          </a:p>
          <a:p>
            <a:pPr algn="l"/>
            <a:endParaRPr lang="es-GT" dirty="0"/>
          </a:p>
        </p:txBody>
      </p:sp>
      <p:pic>
        <p:nvPicPr>
          <p:cNvPr id="4" name="0 Imagen" descr="Logo-MAR-Fund-en-jpg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00892" y="500042"/>
            <a:ext cx="1714512" cy="1214446"/>
          </a:xfrm>
          <a:prstGeom prst="rect">
            <a:avLst/>
          </a:prstGeom>
        </p:spPr>
      </p:pic>
      <p:pic>
        <p:nvPicPr>
          <p:cNvPr id="5" name="1 Imagen" descr="ELdZ_ml_rgb_sp.jpg"/>
          <p:cNvPicPr/>
          <p:nvPr/>
        </p:nvPicPr>
        <p:blipFill>
          <a:blip r:embed="rId5" cstate="print"/>
          <a:srcRect l="10489" t="12500" r="7692" b="14423"/>
          <a:stretch>
            <a:fillRect/>
          </a:stretch>
        </p:blipFill>
        <p:spPr>
          <a:xfrm>
            <a:off x="7143768" y="2285992"/>
            <a:ext cx="1797372" cy="1071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GT" cap="small" dirty="0" smtClean="0"/>
              <a:t>Contenido</a:t>
            </a:r>
            <a:endParaRPr lang="es-GT" cap="smal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GT" dirty="0" smtClean="0"/>
              <a:t>Objetivos de la evaluación </a:t>
            </a:r>
          </a:p>
          <a:p>
            <a:pPr marL="514350" indent="-514350">
              <a:buFont typeface="+mj-lt"/>
              <a:buAutoNum type="arabicPeriod"/>
            </a:pPr>
            <a:r>
              <a:rPr lang="es-GT" dirty="0" smtClean="0"/>
              <a:t>Descripción de la herramienta</a:t>
            </a:r>
          </a:p>
          <a:p>
            <a:pPr marL="514350" indent="-514350">
              <a:buFont typeface="+mj-lt"/>
              <a:buAutoNum type="arabicPeriod"/>
            </a:pPr>
            <a:r>
              <a:rPr lang="es-GT" dirty="0" smtClean="0"/>
              <a:t>Resultados generales de evaluaciones anteriores</a:t>
            </a:r>
          </a:p>
          <a:p>
            <a:pPr marL="514350" indent="-514350">
              <a:buFont typeface="+mj-lt"/>
              <a:buAutoNum type="arabicPeriod"/>
            </a:pPr>
            <a:r>
              <a:rPr lang="es-GT" dirty="0" smtClean="0"/>
              <a:t>Comunicación y próximas actividades</a:t>
            </a:r>
          </a:p>
          <a:p>
            <a:pPr marL="514350" indent="-514350">
              <a:buFont typeface="+mj-lt"/>
              <a:buAutoNum type="arabicPeriod"/>
            </a:pPr>
            <a:r>
              <a:rPr lang="es-GT" dirty="0" smtClean="0"/>
              <a:t>Preguntas</a:t>
            </a:r>
          </a:p>
          <a:p>
            <a:endParaRPr lang="es-GT" dirty="0"/>
          </a:p>
        </p:txBody>
      </p:sp>
      <p:pic>
        <p:nvPicPr>
          <p:cNvPr id="4" name="0 Imagen" descr="Logo-MAR-Fund-en-jpg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844" y="6072206"/>
            <a:ext cx="1268095" cy="628650"/>
          </a:xfrm>
          <a:prstGeom prst="rect">
            <a:avLst/>
          </a:prstGeom>
        </p:spPr>
      </p:pic>
      <p:pic>
        <p:nvPicPr>
          <p:cNvPr id="5" name="1 Imagen" descr="ELdZ_ml_rgb_sp.jpg"/>
          <p:cNvPicPr/>
          <p:nvPr/>
        </p:nvPicPr>
        <p:blipFill>
          <a:blip r:embed="rId3" cstate="print"/>
          <a:srcRect l="10489" t="12500" r="7692" b="14423"/>
          <a:stretch>
            <a:fillRect/>
          </a:stretch>
        </p:blipFill>
        <p:spPr>
          <a:xfrm>
            <a:off x="7858148" y="5929330"/>
            <a:ext cx="1154430" cy="752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5786" y="3071810"/>
            <a:ext cx="7772400" cy="1500187"/>
          </a:xfrm>
        </p:spPr>
        <p:txBody>
          <a:bodyPr>
            <a:normAutofit lnSpcReduction="10000"/>
          </a:bodyPr>
          <a:lstStyle/>
          <a:p>
            <a:r>
              <a:rPr lang="es-GT" sz="3200" cap="small" dirty="0" smtClean="0"/>
              <a:t>1. Objetivos y aportes de la evaluación de efectividad de manejo de las </a:t>
            </a:r>
            <a:r>
              <a:rPr lang="es-GT" sz="3200" cap="small" dirty="0" err="1" smtClean="0"/>
              <a:t>APMCs</a:t>
            </a:r>
            <a:r>
              <a:rPr lang="es-GT" sz="3200" cap="small" dirty="0" smtClean="0"/>
              <a:t> al Proyecto</a:t>
            </a:r>
            <a:endParaRPr lang="es-GT" sz="3200" cap="small" dirty="0"/>
          </a:p>
        </p:txBody>
      </p:sp>
      <p:pic>
        <p:nvPicPr>
          <p:cNvPr id="10242" name="Picture 2" descr="http://cdn1.arkive.org/media/65/65663EE2-CD6A-409D-8382-55E7C574EFC4/Presentation.Large/Whale-shark-filter-feeding-surrounded-by-other-smaller-fish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11959" b="19703"/>
          <a:stretch>
            <a:fillRect/>
          </a:stretch>
        </p:blipFill>
        <p:spPr bwMode="auto">
          <a:xfrm>
            <a:off x="0" y="428604"/>
            <a:ext cx="9144000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428596" y="5500702"/>
            <a:ext cx="8286808" cy="92869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0" name="9 Llamada de flecha hacia abajo"/>
          <p:cNvSpPr/>
          <p:nvPr/>
        </p:nvSpPr>
        <p:spPr>
          <a:xfrm>
            <a:off x="285720" y="1357298"/>
            <a:ext cx="8643998" cy="392909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5804" y="1357298"/>
            <a:ext cx="8229600" cy="52864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_tradnl" sz="2400" b="1" dirty="0"/>
              <a:t>El </a:t>
            </a:r>
            <a:r>
              <a:rPr lang="es-ES_tradnl" sz="2400" b="1" dirty="0" smtClean="0"/>
              <a:t>objetivo central </a:t>
            </a:r>
            <a:r>
              <a:rPr lang="es-ES_tradnl" sz="2400" b="1" dirty="0"/>
              <a:t>del Programa de Donaciones del Fondo SAM </a:t>
            </a:r>
            <a:r>
              <a:rPr lang="es-ES_tradnl" sz="2400" b="1" dirty="0" smtClean="0"/>
              <a:t>es:</a:t>
            </a:r>
          </a:p>
          <a:p>
            <a:r>
              <a:rPr lang="es-ES_tradnl" sz="2400" i="1" dirty="0" smtClean="0"/>
              <a:t>Desarrollar </a:t>
            </a:r>
            <a:r>
              <a:rPr lang="es-ES_tradnl" sz="2400" i="1" dirty="0"/>
              <a:t>una </a:t>
            </a:r>
            <a:r>
              <a:rPr lang="es-ES_tradnl" sz="2400" b="1" i="1" dirty="0"/>
              <a:t>red </a:t>
            </a:r>
            <a:r>
              <a:rPr lang="es-ES_tradnl" sz="2400" b="1" i="1" dirty="0" smtClean="0"/>
              <a:t>funcional e interconectada </a:t>
            </a:r>
            <a:r>
              <a:rPr lang="es-ES_tradnl" sz="2400" i="1" dirty="0"/>
              <a:t>de áreas prioritarias de </a:t>
            </a:r>
            <a:r>
              <a:rPr lang="es-ES_tradnl" sz="2400" i="1" dirty="0" smtClean="0"/>
              <a:t>conservación </a:t>
            </a:r>
          </a:p>
          <a:p>
            <a:pPr>
              <a:buNone/>
            </a:pPr>
            <a:endParaRPr lang="es-ES_tradnl" sz="1000" i="1" dirty="0" smtClean="0"/>
          </a:p>
          <a:p>
            <a:r>
              <a:rPr lang="es-ES_tradnl" sz="2400" i="1" dirty="0" smtClean="0"/>
              <a:t>Atender </a:t>
            </a:r>
            <a:r>
              <a:rPr lang="es-ES_tradnl" sz="2400" i="1" dirty="0"/>
              <a:t>temas que </a:t>
            </a:r>
            <a:r>
              <a:rPr lang="es-ES_tradnl" sz="2400" b="1" i="1" dirty="0"/>
              <a:t>afectan directamente la integridad y salud </a:t>
            </a:r>
            <a:r>
              <a:rPr lang="es-ES_tradnl" sz="2400" i="1" dirty="0"/>
              <a:t>de </a:t>
            </a:r>
            <a:r>
              <a:rPr lang="es-ES_tradnl" sz="2400" i="1" dirty="0" smtClean="0"/>
              <a:t>esta red  </a:t>
            </a:r>
            <a:endParaRPr lang="es-GT" sz="2400" dirty="0" smtClean="0"/>
          </a:p>
          <a:p>
            <a:pPr>
              <a:buNone/>
            </a:pPr>
            <a:endParaRPr lang="es-GT" sz="1000" dirty="0"/>
          </a:p>
          <a:p>
            <a:pPr algn="ctr">
              <a:buNone/>
            </a:pPr>
            <a:endParaRPr lang="es-ES_tradnl" sz="2400" b="1" dirty="0" smtClean="0"/>
          </a:p>
          <a:p>
            <a:pPr algn="ctr">
              <a:buNone/>
            </a:pPr>
            <a:endParaRPr lang="es-ES_tradnl" sz="2400" b="1" dirty="0"/>
          </a:p>
          <a:p>
            <a:pPr algn="ctr">
              <a:buNone/>
            </a:pPr>
            <a:endParaRPr lang="es-ES_tradnl" sz="2400" b="1" dirty="0" smtClean="0"/>
          </a:p>
          <a:p>
            <a:pPr algn="ctr">
              <a:buNone/>
            </a:pPr>
            <a:r>
              <a:rPr lang="es-ES_tradnl" sz="2400" b="1" dirty="0" smtClean="0"/>
              <a:t>Proyecto </a:t>
            </a:r>
          </a:p>
          <a:p>
            <a:pPr algn="ctr">
              <a:buNone/>
            </a:pPr>
            <a:r>
              <a:rPr lang="es-ES_tradnl" sz="2400" b="1" i="1" dirty="0" smtClean="0"/>
              <a:t>“</a:t>
            </a:r>
            <a:r>
              <a:rPr lang="es-ES_tradnl" sz="2400" b="1" i="1" dirty="0"/>
              <a:t>Conservación de Recursos Marinos en Centroamérica  – Fase I” </a:t>
            </a:r>
            <a:endParaRPr lang="es-ES_tradnl" sz="2400" b="1" i="1" dirty="0" smtClean="0"/>
          </a:p>
          <a:p>
            <a:pPr>
              <a:buNone/>
            </a:pPr>
            <a:endParaRPr lang="es-ES_tradnl" sz="1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357158" y="4071942"/>
            <a:ext cx="8429684" cy="221457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6" name="5 Rectángulo"/>
          <p:cNvSpPr/>
          <p:nvPr/>
        </p:nvSpPr>
        <p:spPr>
          <a:xfrm>
            <a:off x="357158" y="1928802"/>
            <a:ext cx="8429684" cy="17145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85884"/>
          </a:xfrm>
        </p:spPr>
        <p:txBody>
          <a:bodyPr>
            <a:normAutofit/>
          </a:bodyPr>
          <a:lstStyle/>
          <a:p>
            <a:r>
              <a:rPr lang="es-ES_tradnl" sz="3600" b="1" cap="small" dirty="0" smtClean="0"/>
              <a:t>“Conservación </a:t>
            </a:r>
            <a:r>
              <a:rPr lang="es-ES_tradnl" sz="3600" b="1" cap="small" dirty="0"/>
              <a:t>de Recursos Marinos en Centroamérica  – Fase I” </a:t>
            </a:r>
            <a:endParaRPr lang="es-GT" sz="3600" b="1" u="sng" cap="small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874845"/>
            <a:ext cx="8229600" cy="4911741"/>
          </a:xfrm>
        </p:spPr>
        <p:txBody>
          <a:bodyPr/>
          <a:lstStyle/>
          <a:p>
            <a:pPr>
              <a:buNone/>
            </a:pPr>
            <a:r>
              <a:rPr lang="es-MX" b="1" dirty="0" smtClean="0"/>
              <a:t>Objetivo </a:t>
            </a:r>
            <a:r>
              <a:rPr lang="es-MX" b="1" dirty="0"/>
              <a:t>superior: </a:t>
            </a:r>
            <a:r>
              <a:rPr lang="es-MX" i="1" dirty="0"/>
              <a:t>Contribuir </a:t>
            </a:r>
            <a:r>
              <a:rPr lang="es-ES_tradnl" i="1" dirty="0"/>
              <a:t>a la conservación de las </a:t>
            </a:r>
            <a:r>
              <a:rPr lang="es-ES_tradnl" b="1" i="1" dirty="0"/>
              <a:t>funciones ecológicas </a:t>
            </a:r>
            <a:r>
              <a:rPr lang="es-ES_tradnl" i="1" dirty="0"/>
              <a:t>del Sistema </a:t>
            </a:r>
            <a:r>
              <a:rPr lang="es-ES_tradnl" i="1" dirty="0" err="1"/>
              <a:t>Arrecifal</a:t>
            </a:r>
            <a:r>
              <a:rPr lang="es-ES_tradnl" i="1" dirty="0"/>
              <a:t> </a:t>
            </a:r>
            <a:r>
              <a:rPr lang="es-ES_tradnl" i="1" dirty="0" smtClean="0"/>
              <a:t>Mesoamericano</a:t>
            </a:r>
          </a:p>
          <a:p>
            <a:pPr>
              <a:buNone/>
            </a:pPr>
            <a:endParaRPr lang="es-GT" b="1" dirty="0" smtClean="0"/>
          </a:p>
          <a:p>
            <a:pPr>
              <a:buNone/>
            </a:pPr>
            <a:r>
              <a:rPr lang="es-MX" b="1" dirty="0" smtClean="0"/>
              <a:t>Objetivo </a:t>
            </a:r>
            <a:r>
              <a:rPr lang="es-MX" b="1" dirty="0"/>
              <a:t>del proyecto</a:t>
            </a:r>
            <a:r>
              <a:rPr lang="es-MX" b="1" i="1" dirty="0"/>
              <a:t>: Consolidar</a:t>
            </a:r>
            <a:r>
              <a:rPr lang="es-MX" i="1" dirty="0"/>
              <a:t> las APMC seleccionadas en la región del proyecto y asegurar el uso de los recursos marinos y costeros a mediano </a:t>
            </a:r>
            <a:r>
              <a:rPr lang="es-MX" i="1" dirty="0" smtClean="0"/>
              <a:t>plazo</a:t>
            </a:r>
            <a:endParaRPr lang="es-GT" dirty="0"/>
          </a:p>
          <a:p>
            <a:endParaRPr lang="es-G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654032"/>
          </a:xfrm>
        </p:spPr>
        <p:txBody>
          <a:bodyPr>
            <a:normAutofit/>
          </a:bodyPr>
          <a:lstStyle/>
          <a:p>
            <a:r>
              <a:rPr lang="es-MX" sz="2700" b="1" cap="small" dirty="0" err="1" smtClean="0"/>
              <a:t>APMCs</a:t>
            </a:r>
            <a:r>
              <a:rPr lang="es-MX" sz="2700" b="1" cap="small" dirty="0" smtClean="0"/>
              <a:t> de inversión principal del Proyecto</a:t>
            </a:r>
            <a:endParaRPr lang="es-GT" b="1" cap="smal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500826" y="928670"/>
            <a:ext cx="2185974" cy="571504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s-GT" dirty="0"/>
          </a:p>
          <a:p>
            <a:r>
              <a:rPr lang="es-MX" dirty="0" smtClean="0"/>
              <a:t>Área </a:t>
            </a:r>
            <a:r>
              <a:rPr lang="es-MX" dirty="0"/>
              <a:t>de Protección  de Flora y Fauna </a:t>
            </a:r>
            <a:r>
              <a:rPr lang="es-MX" dirty="0" err="1"/>
              <a:t>Yum</a:t>
            </a:r>
            <a:r>
              <a:rPr lang="es-MX" dirty="0"/>
              <a:t> </a:t>
            </a:r>
            <a:r>
              <a:rPr lang="es-MX" dirty="0" err="1"/>
              <a:t>Balam</a:t>
            </a:r>
            <a:r>
              <a:rPr lang="es-MX" dirty="0"/>
              <a:t>, </a:t>
            </a:r>
            <a:r>
              <a:rPr lang="es-MX" dirty="0" smtClean="0"/>
              <a:t>México</a:t>
            </a:r>
          </a:p>
          <a:p>
            <a:pPr>
              <a:buNone/>
            </a:pPr>
            <a:endParaRPr lang="es-GT" dirty="0"/>
          </a:p>
          <a:p>
            <a:r>
              <a:rPr lang="es-MX" dirty="0" smtClean="0"/>
              <a:t>Port </a:t>
            </a:r>
            <a:r>
              <a:rPr lang="es-MX" dirty="0"/>
              <a:t>Honduras Marine Reserve, </a:t>
            </a:r>
            <a:r>
              <a:rPr lang="es-MX" dirty="0" smtClean="0"/>
              <a:t>Belice</a:t>
            </a:r>
          </a:p>
          <a:p>
            <a:pPr>
              <a:buNone/>
            </a:pPr>
            <a:endParaRPr lang="es-GT" dirty="0"/>
          </a:p>
          <a:p>
            <a:r>
              <a:rPr lang="es-MX" dirty="0" smtClean="0"/>
              <a:t>Refugio </a:t>
            </a:r>
            <a:r>
              <a:rPr lang="es-MX" dirty="0"/>
              <a:t>de Vida Silvestre Punta de </a:t>
            </a:r>
            <a:r>
              <a:rPr lang="es-MX" dirty="0" err="1"/>
              <a:t>Manabique</a:t>
            </a:r>
            <a:r>
              <a:rPr lang="es-MX" dirty="0"/>
              <a:t>, </a:t>
            </a:r>
            <a:endParaRPr lang="es-MX" dirty="0" smtClean="0"/>
          </a:p>
          <a:p>
            <a:pPr>
              <a:buNone/>
            </a:pPr>
            <a:r>
              <a:rPr lang="es-MX" dirty="0" smtClean="0"/>
              <a:t>      Guatemala</a:t>
            </a:r>
          </a:p>
          <a:p>
            <a:pPr>
              <a:buNone/>
            </a:pPr>
            <a:endParaRPr lang="es-GT" dirty="0"/>
          </a:p>
          <a:p>
            <a:r>
              <a:rPr lang="es-GT" dirty="0" smtClean="0"/>
              <a:t>Reserva Marina Sandy </a:t>
            </a:r>
            <a:r>
              <a:rPr lang="es-GT" dirty="0" err="1" smtClean="0"/>
              <a:t>Bay</a:t>
            </a:r>
            <a:r>
              <a:rPr lang="es-GT" dirty="0" smtClean="0"/>
              <a:t> West </a:t>
            </a:r>
            <a:r>
              <a:rPr lang="es-GT" dirty="0" err="1" smtClean="0"/>
              <a:t>End</a:t>
            </a:r>
            <a:r>
              <a:rPr lang="es-GT" dirty="0" smtClean="0"/>
              <a:t>, Honduras</a:t>
            </a:r>
            <a:endParaRPr lang="es-GT" dirty="0"/>
          </a:p>
          <a:p>
            <a:endParaRPr lang="es-GT" dirty="0"/>
          </a:p>
        </p:txBody>
      </p:sp>
      <p:pic>
        <p:nvPicPr>
          <p:cNvPr id="6146" name="Picture 2" descr="http://liderazgosam.org/wp-content/uploads/2011/06/meso_map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32"/>
            <a:ext cx="6329075" cy="6000768"/>
          </a:xfrm>
          <a:prstGeom prst="rect">
            <a:avLst/>
          </a:prstGeom>
          <a:noFill/>
        </p:spPr>
      </p:pic>
      <p:sp>
        <p:nvSpPr>
          <p:cNvPr id="13" name="12 Estrella de 5 puntas"/>
          <p:cNvSpPr/>
          <p:nvPr/>
        </p:nvSpPr>
        <p:spPr>
          <a:xfrm>
            <a:off x="3071802" y="1214422"/>
            <a:ext cx="285752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4" name="13 Estrella de 5 puntas"/>
          <p:cNvSpPr/>
          <p:nvPr/>
        </p:nvSpPr>
        <p:spPr>
          <a:xfrm>
            <a:off x="3643306" y="4643446"/>
            <a:ext cx="285752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5" name="14 Estrella de 5 puntas"/>
          <p:cNvSpPr/>
          <p:nvPr/>
        </p:nvSpPr>
        <p:spPr>
          <a:xfrm>
            <a:off x="2428860" y="5072074"/>
            <a:ext cx="285752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6" name="15 Estrella de 5 puntas"/>
          <p:cNvSpPr/>
          <p:nvPr/>
        </p:nvSpPr>
        <p:spPr>
          <a:xfrm>
            <a:off x="2357422" y="4786322"/>
            <a:ext cx="285752" cy="28575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es-GT" b="1" u="sng" cap="small" dirty="0" smtClean="0"/>
              <a:t>Objetivos de la Evaluación</a:t>
            </a:r>
            <a:endParaRPr lang="es-GT" b="1" u="sng" cap="smal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1428759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s-MX" sz="2200" b="1" dirty="0" smtClean="0"/>
              <a:t>Apoyar </a:t>
            </a:r>
            <a:r>
              <a:rPr lang="es-MX" sz="2200" b="1" dirty="0"/>
              <a:t>a los equipos técnicos </a:t>
            </a:r>
            <a:r>
              <a:rPr lang="es-MX" sz="2200" dirty="0"/>
              <a:t>de las </a:t>
            </a:r>
            <a:r>
              <a:rPr lang="es-MX" sz="2200" dirty="0" err="1" smtClean="0"/>
              <a:t>APMCs</a:t>
            </a:r>
            <a:r>
              <a:rPr lang="es-MX" sz="2200" dirty="0" smtClean="0"/>
              <a:t>, </a:t>
            </a:r>
            <a:r>
              <a:rPr lang="es-MX" sz="2200" dirty="0"/>
              <a:t>Fondos Miembro y Dirección Ejecutiva </a:t>
            </a:r>
            <a:r>
              <a:rPr lang="es-ES_tradnl" sz="2200" dirty="0"/>
              <a:t>para medir </a:t>
            </a:r>
            <a:r>
              <a:rPr lang="es-ES_tradnl" sz="2200" dirty="0" smtClean="0"/>
              <a:t>y evaluar </a:t>
            </a:r>
            <a:r>
              <a:rPr lang="es-ES_tradnl" sz="2200" dirty="0"/>
              <a:t>las capacidades de gestión de las </a:t>
            </a:r>
            <a:r>
              <a:rPr lang="es-ES_tradnl" sz="2200" dirty="0" err="1" smtClean="0"/>
              <a:t>APMCs</a:t>
            </a:r>
            <a:r>
              <a:rPr lang="es-ES_tradnl" sz="2200" dirty="0" smtClean="0"/>
              <a:t> </a:t>
            </a:r>
            <a:r>
              <a:rPr lang="es-ES_tradnl" sz="2200" dirty="0"/>
              <a:t>y otorgar una atribución tanto cuantitativa como </a:t>
            </a:r>
            <a:r>
              <a:rPr lang="es-ES_tradnl" sz="2200" dirty="0" smtClean="0"/>
              <a:t>cualitativa </a:t>
            </a:r>
          </a:p>
          <a:p>
            <a:endParaRPr lang="es-GT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28596" y="2857496"/>
            <a:ext cx="8229600" cy="107157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_tradnl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Conocer la situación actual de cada APMC </a:t>
            </a:r>
            <a:r>
              <a:rPr lang="es-ES_tradnl" sz="2200" dirty="0" smtClean="0">
                <a:solidFill>
                  <a:schemeClr val="tx1"/>
                </a:solidFill>
              </a:rPr>
              <a:t>desarrollando una </a:t>
            </a:r>
            <a:r>
              <a:rPr kumimoji="0" lang="es-ES_tradnl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medición inicial </a:t>
            </a:r>
            <a:r>
              <a:rPr lang="es-ES_tradnl" sz="2200" dirty="0" smtClean="0">
                <a:solidFill>
                  <a:schemeClr val="tx1"/>
                </a:solidFill>
              </a:rPr>
              <a:t>o </a:t>
            </a:r>
            <a:r>
              <a:rPr lang="es-ES_tradnl" sz="2200" b="1" dirty="0" smtClean="0">
                <a:solidFill>
                  <a:schemeClr val="tx1"/>
                </a:solidFill>
              </a:rPr>
              <a:t>1ra evaluación </a:t>
            </a:r>
            <a:endParaRPr kumimoji="0" lang="es-ES_tradnl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_tradnl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INDICADORES: socio-económicos,</a:t>
            </a:r>
            <a:r>
              <a:rPr kumimoji="0" lang="es-ES_tradnl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gobernanza</a:t>
            </a:r>
            <a:endParaRPr kumimoji="0" lang="es-GT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28596" y="4143380"/>
            <a:ext cx="8229600" cy="11430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_tradnl" sz="2200" dirty="0" smtClean="0"/>
              <a:t>Evaluar la </a:t>
            </a:r>
            <a:r>
              <a:rPr lang="es-ES_tradnl" sz="2200" b="1" dirty="0" smtClean="0"/>
              <a:t>mejora de los indicadores </a:t>
            </a:r>
            <a:r>
              <a:rPr lang="es-ES_tradnl" sz="2200" dirty="0" smtClean="0"/>
              <a:t>de cada APMC respecto de la 1ra evaluación al final del Proyecto ejecutando una </a:t>
            </a:r>
            <a:r>
              <a:rPr lang="es-ES_tradnl" sz="2200" b="1" dirty="0" smtClean="0"/>
              <a:t>2nda evaluación técnica</a:t>
            </a:r>
            <a:r>
              <a:rPr lang="es-ES_tradnl" sz="2200" dirty="0" smtClean="0"/>
              <a:t> </a:t>
            </a:r>
            <a:r>
              <a:rPr kumimoji="0" lang="es-ES_tradnl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s-GT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G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428596" y="5500702"/>
            <a:ext cx="8229600" cy="8572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_tradnl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Indicar al final del Proyecto como las 4 </a:t>
            </a:r>
            <a:r>
              <a:rPr kumimoji="0" lang="es-ES_tradnl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APMCs</a:t>
            </a:r>
            <a:r>
              <a:rPr kumimoji="0" lang="es-ES_tradnl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_tradnl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mejoraron sus indicadores </a:t>
            </a:r>
            <a:r>
              <a:rPr kumimoji="0" lang="es-ES_tradnl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socioeconómicos y de gobernanza (</a:t>
            </a:r>
            <a:r>
              <a:rPr kumimoji="0" lang="es-ES_tradnl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x%)</a:t>
            </a:r>
            <a:endParaRPr kumimoji="0" lang="es-GT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G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00034" y="4286256"/>
            <a:ext cx="8215370" cy="19288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" name="3 Llamada de flecha hacia abajo"/>
          <p:cNvSpPr/>
          <p:nvPr/>
        </p:nvSpPr>
        <p:spPr>
          <a:xfrm>
            <a:off x="500034" y="1357298"/>
            <a:ext cx="8215370" cy="2786082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s-GT" b="1" u="sng" cap="small" dirty="0" smtClean="0"/>
              <a:t>Metodología</a:t>
            </a:r>
            <a:r>
              <a:rPr lang="es-GT" b="1" cap="small" dirty="0" smtClean="0"/>
              <a:t> </a:t>
            </a:r>
            <a:endParaRPr lang="es-GT" b="1" cap="smal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2910" y="1428736"/>
            <a:ext cx="8001056" cy="471490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s-MX" b="1" dirty="0" smtClean="0"/>
              <a:t>Proceso participativo </a:t>
            </a:r>
            <a:r>
              <a:rPr lang="es-MX" dirty="0" smtClean="0"/>
              <a:t>con </a:t>
            </a:r>
            <a:r>
              <a:rPr lang="es-MX" dirty="0"/>
              <a:t>los administradores de las </a:t>
            </a:r>
            <a:r>
              <a:rPr lang="es-MX" dirty="0" smtClean="0"/>
              <a:t>áreas para </a:t>
            </a:r>
            <a:r>
              <a:rPr lang="es-MX" dirty="0"/>
              <a:t>calificar el nivel de manejo de las </a:t>
            </a:r>
            <a:r>
              <a:rPr lang="es-MX" dirty="0" err="1" smtClean="0"/>
              <a:t>APMCs</a:t>
            </a:r>
            <a:r>
              <a:rPr lang="es-MX" dirty="0" smtClean="0"/>
              <a:t> con  </a:t>
            </a:r>
            <a:r>
              <a:rPr lang="es-MX" dirty="0"/>
              <a:t>el propósito </a:t>
            </a:r>
            <a:r>
              <a:rPr lang="es-MX" dirty="0" smtClean="0"/>
              <a:t>de </a:t>
            </a:r>
            <a:r>
              <a:rPr lang="es-MX" b="1" dirty="0" smtClean="0"/>
              <a:t>identificar</a:t>
            </a:r>
            <a:r>
              <a:rPr lang="es-MX" dirty="0" smtClean="0"/>
              <a:t>: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endParaRPr lang="es-MX" sz="3000" dirty="0" smtClean="0"/>
          </a:p>
          <a:p>
            <a:endParaRPr lang="es-MX" sz="3000" dirty="0" smtClean="0"/>
          </a:p>
          <a:p>
            <a:r>
              <a:rPr lang="es-MX" sz="3000" dirty="0" smtClean="0"/>
              <a:t>fortalezas </a:t>
            </a:r>
            <a:r>
              <a:rPr lang="es-MX" sz="3000" dirty="0"/>
              <a:t>y  </a:t>
            </a:r>
            <a:r>
              <a:rPr lang="es-MX" sz="3000" dirty="0" smtClean="0"/>
              <a:t>debilidades</a:t>
            </a:r>
          </a:p>
          <a:p>
            <a:r>
              <a:rPr lang="es-MX" sz="3000" dirty="0" smtClean="0"/>
              <a:t>Vacíos</a:t>
            </a:r>
            <a:r>
              <a:rPr lang="es-MX" sz="2800" dirty="0" smtClean="0"/>
              <a:t>(información,  planificación, capacidades, infra-estructura, equipamiento, etc.)</a:t>
            </a:r>
          </a:p>
          <a:p>
            <a:r>
              <a:rPr lang="es-MX" sz="3000" dirty="0" smtClean="0"/>
              <a:t>prioridades </a:t>
            </a:r>
            <a:r>
              <a:rPr lang="es-MX" sz="3000" dirty="0"/>
              <a:t>de </a:t>
            </a:r>
            <a:r>
              <a:rPr lang="es-MX" sz="3000" dirty="0" smtClean="0"/>
              <a:t>fortalecimiento para su área</a:t>
            </a:r>
            <a:endParaRPr lang="es-GT" sz="3000" dirty="0"/>
          </a:p>
          <a:p>
            <a:endParaRPr lang="es-GT" dirty="0"/>
          </a:p>
        </p:txBody>
      </p:sp>
      <p:sp>
        <p:nvSpPr>
          <p:cNvPr id="6" name="5 Sol"/>
          <p:cNvSpPr/>
          <p:nvPr/>
        </p:nvSpPr>
        <p:spPr>
          <a:xfrm>
            <a:off x="7786710" y="4071942"/>
            <a:ext cx="928694" cy="1000132"/>
          </a:xfrm>
          <a:prstGeom prst="su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642910" y="714356"/>
          <a:ext cx="7929618" cy="6034025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642942"/>
                <a:gridCol w="2214578"/>
                <a:gridCol w="5072098"/>
              </a:tblGrid>
              <a:tr h="399734">
                <a:tc>
                  <a:txBody>
                    <a:bodyPr/>
                    <a:lstStyle/>
                    <a:p>
                      <a:pPr algn="l"/>
                      <a:r>
                        <a:rPr lang="es-GT" dirty="0" smtClean="0"/>
                        <a:t>Fase</a:t>
                      </a:r>
                      <a:endParaRPr lang="es-G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GT" dirty="0" smtClean="0"/>
                        <a:t>Fase</a:t>
                      </a:r>
                      <a:endParaRPr lang="es-G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GT" dirty="0" smtClean="0"/>
                        <a:t>Actividades</a:t>
                      </a:r>
                      <a:endParaRPr lang="es-GT" dirty="0"/>
                    </a:p>
                  </a:txBody>
                  <a:tcPr/>
                </a:tc>
              </a:tr>
              <a:tr h="1706948">
                <a:tc>
                  <a:txBody>
                    <a:bodyPr/>
                    <a:lstStyle/>
                    <a:p>
                      <a:pPr algn="l"/>
                      <a:r>
                        <a:rPr lang="es-GT" sz="1600" b="1" dirty="0" smtClean="0"/>
                        <a:t>I</a:t>
                      </a:r>
                      <a:endParaRPr lang="es-G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600" b="1" kern="1200" dirty="0" smtClean="0"/>
                        <a:t>Acercamiento con los manejadores y revisión de información de cada una de las </a:t>
                      </a:r>
                      <a:r>
                        <a:rPr lang="es-GT" sz="1600" b="1" kern="1200" dirty="0" err="1" smtClean="0"/>
                        <a:t>APMCs</a:t>
                      </a:r>
                      <a:r>
                        <a:rPr lang="es-GT" sz="1600" b="1" kern="1200" dirty="0" smtClean="0"/>
                        <a:t> </a:t>
                      </a:r>
                    </a:p>
                    <a:p>
                      <a:pPr algn="l"/>
                      <a:endParaRPr lang="es-GT" sz="1600" b="1" dirty="0" smtClean="0"/>
                    </a:p>
                    <a:p>
                      <a:pPr algn="ctr"/>
                      <a:r>
                        <a:rPr lang="es-GT" sz="1600" b="1" dirty="0" smtClean="0">
                          <a:solidFill>
                            <a:srgbClr val="00FFFF"/>
                          </a:solidFill>
                        </a:rPr>
                        <a:t>AGOSTO 2013</a:t>
                      </a:r>
                      <a:endParaRPr lang="es-GT" sz="1600" b="1" dirty="0">
                        <a:solidFill>
                          <a:srgbClr val="00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s-GT" sz="150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es-GT" sz="1500" b="1" dirty="0" smtClean="0">
                          <a:solidFill>
                            <a:srgbClr val="FFFF00"/>
                          </a:solidFill>
                        </a:rPr>
                        <a:t>Objetivos</a:t>
                      </a:r>
                      <a:r>
                        <a:rPr lang="es-GT" sz="1500" b="1" baseline="0" dirty="0" smtClean="0">
                          <a:solidFill>
                            <a:srgbClr val="FFFF00"/>
                          </a:solidFill>
                        </a:rPr>
                        <a:t> de la evaluación y presentación de la herramienta con los </a:t>
                      </a:r>
                      <a:r>
                        <a:rPr lang="es-GT" sz="1500" b="1" dirty="0" smtClean="0">
                          <a:solidFill>
                            <a:srgbClr val="FFFF00"/>
                          </a:solidFill>
                        </a:rPr>
                        <a:t>manejadores de las áreas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s-GT" sz="1500" b="1" dirty="0" smtClean="0">
                          <a:solidFill>
                            <a:srgbClr val="FFFF00"/>
                          </a:solidFill>
                        </a:rPr>
                        <a:t>Preparación</a:t>
                      </a:r>
                      <a:r>
                        <a:rPr lang="es-GT" sz="1500" b="1" baseline="0" dirty="0" smtClean="0">
                          <a:solidFill>
                            <a:srgbClr val="FFFF00"/>
                          </a:solidFill>
                        </a:rPr>
                        <a:t> para las visitas a las </a:t>
                      </a:r>
                      <a:r>
                        <a:rPr lang="es-GT" sz="1500" b="1" baseline="0" dirty="0" err="1" smtClean="0">
                          <a:solidFill>
                            <a:srgbClr val="FFFF00"/>
                          </a:solidFill>
                        </a:rPr>
                        <a:t>APMCs</a:t>
                      </a:r>
                      <a:r>
                        <a:rPr lang="es-GT" sz="1500" b="1" baseline="0" dirty="0" smtClean="0">
                          <a:solidFill>
                            <a:srgbClr val="FFFF00"/>
                          </a:solidFill>
                        </a:rPr>
                        <a:t> (evaluadores-manejadores)</a:t>
                      </a:r>
                      <a:endParaRPr lang="es-GT" sz="1500" b="1" dirty="0" smtClean="0">
                        <a:solidFill>
                          <a:srgbClr val="FFFF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s-GT" sz="1500" dirty="0" smtClean="0"/>
                        <a:t> Revisión de información referente a cada una de las áreas de interés (p.ej., previas evaluaciones de manejo)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endParaRPr lang="es-GT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49921">
                <a:tc>
                  <a:txBody>
                    <a:bodyPr/>
                    <a:lstStyle/>
                    <a:p>
                      <a:pPr algn="l"/>
                      <a:r>
                        <a:rPr lang="es-GT" sz="1600" b="1" dirty="0" smtClean="0"/>
                        <a:t>II</a:t>
                      </a:r>
                      <a:endParaRPr lang="es-G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GT" sz="1600" b="1" kern="1200" dirty="0" smtClean="0"/>
                        <a:t>Aplicación de la metodología y proceso de evaluación de las cuatro </a:t>
                      </a:r>
                      <a:r>
                        <a:rPr lang="es-GT" sz="1600" b="1" kern="1200" dirty="0" err="1" smtClean="0"/>
                        <a:t>APMCs</a:t>
                      </a:r>
                      <a:endParaRPr lang="es-G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s-GT" sz="1500" kern="1200" dirty="0" smtClean="0"/>
                        <a:t>Aplicación de la metodología y evaluación en cada una de las áreas seleccionadas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s-GT" sz="1500" kern="1200" dirty="0" smtClean="0"/>
                        <a:t> Visitas</a:t>
                      </a:r>
                      <a:r>
                        <a:rPr lang="es-GT" sz="1500" kern="1200" baseline="0" dirty="0" smtClean="0"/>
                        <a:t> y entrevistas a las 4 </a:t>
                      </a:r>
                      <a:r>
                        <a:rPr lang="es-GT" sz="1500" kern="1200" baseline="0" dirty="0" err="1" smtClean="0"/>
                        <a:t>APMCs</a:t>
                      </a:r>
                      <a:endParaRPr lang="es-GT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71354">
                <a:tc>
                  <a:txBody>
                    <a:bodyPr/>
                    <a:lstStyle/>
                    <a:p>
                      <a:pPr algn="l"/>
                      <a:r>
                        <a:rPr lang="es-GT" sz="1600" b="1" dirty="0" smtClean="0"/>
                        <a:t>III</a:t>
                      </a:r>
                      <a:endParaRPr lang="es-G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GT" sz="1600" b="1" kern="1200" dirty="0" smtClean="0"/>
                        <a:t>Socialización y validación de los resultados de la evaluación con los manejadores</a:t>
                      </a:r>
                      <a:endParaRPr lang="es-G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s-GT" sz="1500" dirty="0" smtClean="0"/>
                        <a:t> Socialización y discusión de los resultados de las evaluación  con los manejadores de cada una de las áreas vía e-mail y </a:t>
                      </a:r>
                      <a:r>
                        <a:rPr lang="es-GT" sz="1500" dirty="0" err="1" smtClean="0"/>
                        <a:t>skype</a:t>
                      </a:r>
                      <a:endParaRPr lang="es-GT" sz="15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s-GT" sz="1500" dirty="0" smtClean="0"/>
                        <a:t> Validación de los resultados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s-GT" sz="1500" dirty="0" smtClean="0"/>
                        <a:t> Recomendaciones</a:t>
                      </a:r>
                      <a:r>
                        <a:rPr lang="es-GT" sz="1500" baseline="0" dirty="0" smtClean="0"/>
                        <a:t> puntuales de los manejadores respecto de cómo mejorar la efectividad del  manejo de su área</a:t>
                      </a:r>
                      <a:endParaRPr lang="es-GT" sz="15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GT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7082">
                <a:tc>
                  <a:txBody>
                    <a:bodyPr/>
                    <a:lstStyle/>
                    <a:p>
                      <a:pPr algn="l"/>
                      <a:r>
                        <a:rPr lang="es-GT" sz="1600" b="1" dirty="0" smtClean="0"/>
                        <a:t>IV</a:t>
                      </a:r>
                      <a:endParaRPr lang="es-G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600" b="1" kern="1200" dirty="0" smtClean="0"/>
                        <a:t>Realización de informes finales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GT" sz="1600" b="1" dirty="0" smtClean="0"/>
                    </a:p>
                    <a:p>
                      <a:pPr algn="ctr"/>
                      <a:r>
                        <a:rPr lang="es-GT" sz="1600" b="1" dirty="0" smtClean="0">
                          <a:solidFill>
                            <a:srgbClr val="00FFFF"/>
                          </a:solidFill>
                        </a:rPr>
                        <a:t>OCTUBRE</a:t>
                      </a:r>
                      <a:r>
                        <a:rPr lang="es-GT" sz="1600" b="1" baseline="0" dirty="0" smtClean="0">
                          <a:solidFill>
                            <a:srgbClr val="00FFFF"/>
                          </a:solidFill>
                        </a:rPr>
                        <a:t> 2013</a:t>
                      </a:r>
                      <a:endParaRPr lang="es-GT" sz="1600" b="1" dirty="0">
                        <a:solidFill>
                          <a:srgbClr val="00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s-GT" sz="1500" dirty="0" smtClean="0"/>
                        <a:t>Integración de las recomendaciones y el proceso de sociabilización al informe final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s-GT" sz="1500" dirty="0" smtClean="0"/>
                        <a:t>Realización de reportes finales (4)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s-GT" sz="1500" dirty="0" smtClean="0"/>
                        <a:t> Evaluación de los informes</a:t>
                      </a:r>
                      <a:endParaRPr lang="es-GT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42918"/>
          </a:xfrm>
        </p:spPr>
        <p:txBody>
          <a:bodyPr>
            <a:noAutofit/>
          </a:bodyPr>
          <a:lstStyle/>
          <a:p>
            <a:r>
              <a:rPr lang="es-GT" sz="3800" b="1" cap="small" dirty="0" smtClean="0"/>
              <a:t>Procesos y plan de trabajo</a:t>
            </a:r>
            <a:endParaRPr lang="es-GT" sz="3800" b="1" cap="small" dirty="0"/>
          </a:p>
        </p:txBody>
      </p:sp>
      <p:sp>
        <p:nvSpPr>
          <p:cNvPr id="4" name="3 Rectángulo"/>
          <p:cNvSpPr/>
          <p:nvPr/>
        </p:nvSpPr>
        <p:spPr>
          <a:xfrm>
            <a:off x="214282" y="2857496"/>
            <a:ext cx="8786874" cy="3714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5" name="4 Rectángulo"/>
          <p:cNvSpPr/>
          <p:nvPr/>
        </p:nvSpPr>
        <p:spPr>
          <a:xfrm>
            <a:off x="214282" y="4000504"/>
            <a:ext cx="8786874" cy="2571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6" name="5 Rectángulo"/>
          <p:cNvSpPr/>
          <p:nvPr/>
        </p:nvSpPr>
        <p:spPr>
          <a:xfrm>
            <a:off x="214282" y="5429264"/>
            <a:ext cx="8786874" cy="1428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es-GT" sz="3600" b="1" cap="small" dirty="0" smtClean="0">
                <a:latin typeface="+mn-lt"/>
              </a:rPr>
              <a:t>Calendario de </a:t>
            </a:r>
            <a:r>
              <a:rPr lang="es-GT" sz="3600" b="1" cap="small" dirty="0">
                <a:latin typeface="+mn-lt"/>
              </a:rPr>
              <a:t>Visitas a las </a:t>
            </a:r>
            <a:r>
              <a:rPr lang="es-GT" sz="3600" b="1" cap="small" dirty="0" err="1" smtClean="0">
                <a:latin typeface="+mn-lt"/>
              </a:rPr>
              <a:t>APMCs</a:t>
            </a:r>
            <a:r>
              <a:rPr lang="es-GT" dirty="0"/>
              <a:t/>
            </a:r>
            <a:br>
              <a:rPr lang="es-GT" dirty="0"/>
            </a:br>
            <a:endParaRPr lang="es-GT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5804" y="4803803"/>
            <a:ext cx="8229600" cy="17684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GT" sz="2200" b="1" dirty="0" smtClean="0"/>
              <a:t>Desarrollo de la evaluación</a:t>
            </a:r>
            <a:r>
              <a:rPr lang="es-GT" sz="2200" b="1" dirty="0"/>
              <a:t> </a:t>
            </a:r>
            <a:r>
              <a:rPr lang="es-GT" sz="2200" b="1" dirty="0" smtClean="0"/>
              <a:t>en cada área: </a:t>
            </a:r>
          </a:p>
          <a:p>
            <a:r>
              <a:rPr lang="es-GT" sz="2200" dirty="0" smtClean="0"/>
              <a:t>Las visitas toman aproximadamente 3 días</a:t>
            </a:r>
          </a:p>
          <a:p>
            <a:r>
              <a:rPr lang="es-GT" sz="2200" dirty="0"/>
              <a:t>E</a:t>
            </a:r>
            <a:r>
              <a:rPr lang="es-GT" sz="2200" dirty="0" smtClean="0"/>
              <a:t>ntrevistas a personas clave anteriormente identificadas</a:t>
            </a:r>
          </a:p>
          <a:p>
            <a:r>
              <a:rPr lang="es-GT" sz="2200" dirty="0" smtClean="0"/>
              <a:t>Revisión de documentos </a:t>
            </a:r>
            <a:endParaRPr lang="es-GT" sz="22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571472" y="785794"/>
          <a:ext cx="7929618" cy="347472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857388"/>
                <a:gridCol w="4429156"/>
                <a:gridCol w="1643074"/>
              </a:tblGrid>
              <a:tr h="535785">
                <a:tc>
                  <a:txBody>
                    <a:bodyPr/>
                    <a:lstStyle/>
                    <a:p>
                      <a:pPr algn="ctr"/>
                      <a:r>
                        <a:rPr lang="es-GT" dirty="0" smtClean="0"/>
                        <a:t>Fecha </a:t>
                      </a:r>
                    </a:p>
                    <a:p>
                      <a:pPr algn="ctr"/>
                      <a:r>
                        <a:rPr lang="es-GT" dirty="0" smtClean="0"/>
                        <a:t>(2013)</a:t>
                      </a:r>
                      <a:endParaRPr lang="es-G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dirty="0" smtClean="0"/>
                        <a:t>APMC</a:t>
                      </a:r>
                      <a:endParaRPr lang="es-G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dirty="0" smtClean="0"/>
                        <a:t>Oficinas</a:t>
                      </a:r>
                      <a:r>
                        <a:rPr lang="es-GT" baseline="0" dirty="0" smtClean="0"/>
                        <a:t> administrativas de las </a:t>
                      </a:r>
                      <a:r>
                        <a:rPr lang="es-GT" baseline="0" dirty="0" err="1" smtClean="0"/>
                        <a:t>APMCs</a:t>
                      </a:r>
                      <a:endParaRPr lang="es-GT" dirty="0"/>
                    </a:p>
                  </a:txBody>
                  <a:tcPr/>
                </a:tc>
              </a:tr>
              <a:tr h="535785">
                <a:tc>
                  <a:txBody>
                    <a:bodyPr/>
                    <a:lstStyle/>
                    <a:p>
                      <a:r>
                        <a:rPr lang="es-GT" dirty="0" smtClean="0"/>
                        <a:t>Agosto 26, 27, 28</a:t>
                      </a:r>
                      <a:endParaRPr lang="es-GT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GT" dirty="0" smtClean="0"/>
                        <a:t>Port Honduras Marine Reserve</a:t>
                      </a:r>
                      <a:endParaRPr lang="es-G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GT" dirty="0" smtClean="0"/>
                        <a:t>Punta Gorda, Belice</a:t>
                      </a:r>
                      <a:endParaRPr lang="es-GT" dirty="0"/>
                    </a:p>
                  </a:txBody>
                  <a:tcPr/>
                </a:tc>
              </a:tr>
              <a:tr h="535785">
                <a:tc>
                  <a:txBody>
                    <a:bodyPr/>
                    <a:lstStyle/>
                    <a:p>
                      <a:r>
                        <a:rPr lang="es-GT" dirty="0" smtClean="0"/>
                        <a:t>Agosto 29, 30,</a:t>
                      </a:r>
                      <a:r>
                        <a:rPr lang="es-GT" baseline="0" dirty="0" smtClean="0"/>
                        <a:t> 31</a:t>
                      </a:r>
                      <a:endParaRPr lang="es-GT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GT" dirty="0" smtClean="0"/>
                        <a:t>Refugio de Vida Silvestre Punta de </a:t>
                      </a:r>
                      <a:r>
                        <a:rPr lang="es-GT" dirty="0" err="1" smtClean="0"/>
                        <a:t>Manabique</a:t>
                      </a:r>
                      <a:endParaRPr lang="es-G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GT" dirty="0" smtClean="0"/>
                        <a:t>Puerto Barrios, Guatemala</a:t>
                      </a:r>
                      <a:endParaRPr lang="es-GT" dirty="0"/>
                    </a:p>
                  </a:txBody>
                  <a:tcPr/>
                </a:tc>
              </a:tr>
              <a:tr h="535785">
                <a:tc>
                  <a:txBody>
                    <a:bodyPr/>
                    <a:lstStyle/>
                    <a:p>
                      <a:r>
                        <a:rPr lang="es-GT" dirty="0" smtClean="0"/>
                        <a:t>Octubre 2, 3, 4</a:t>
                      </a:r>
                      <a:endParaRPr lang="es-GT" b="1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GT" dirty="0" smtClean="0"/>
                        <a:t>Área de Protección de Flora y Fauna </a:t>
                      </a:r>
                      <a:r>
                        <a:rPr lang="es-GT" dirty="0" err="1" smtClean="0"/>
                        <a:t>Yum</a:t>
                      </a:r>
                      <a:r>
                        <a:rPr lang="es-GT" dirty="0" smtClean="0"/>
                        <a:t> </a:t>
                      </a:r>
                      <a:r>
                        <a:rPr lang="es-GT" dirty="0" err="1" smtClean="0"/>
                        <a:t>Balam</a:t>
                      </a:r>
                      <a:endParaRPr lang="es-G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GT" dirty="0" smtClean="0"/>
                        <a:t>Holbox, México</a:t>
                      </a:r>
                      <a:endParaRPr lang="es-GT" dirty="0"/>
                    </a:p>
                  </a:txBody>
                  <a:tcPr/>
                </a:tc>
              </a:tr>
              <a:tr h="535785">
                <a:tc>
                  <a:txBody>
                    <a:bodyPr/>
                    <a:lstStyle/>
                    <a:p>
                      <a:r>
                        <a:rPr lang="es-GT" dirty="0" smtClean="0"/>
                        <a:t>Octubre 8,9,10</a:t>
                      </a:r>
                      <a:endParaRPr lang="es-GT" b="1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GT" dirty="0" smtClean="0"/>
                        <a:t>Reserva Marina Sandy </a:t>
                      </a:r>
                      <a:r>
                        <a:rPr lang="es-GT" dirty="0" err="1" smtClean="0"/>
                        <a:t>Bay</a:t>
                      </a:r>
                      <a:r>
                        <a:rPr lang="es-GT" dirty="0" smtClean="0"/>
                        <a:t> West </a:t>
                      </a:r>
                      <a:r>
                        <a:rPr lang="es-GT" dirty="0" err="1" smtClean="0"/>
                        <a:t>End</a:t>
                      </a:r>
                      <a:r>
                        <a:rPr lang="es-GT" dirty="0" smtClean="0"/>
                        <a:t> </a:t>
                      </a:r>
                      <a:endParaRPr lang="es-G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GT" dirty="0" err="1" smtClean="0"/>
                        <a:t>Roatan</a:t>
                      </a:r>
                      <a:r>
                        <a:rPr lang="es-GT" dirty="0" smtClean="0"/>
                        <a:t>, Honduras</a:t>
                      </a:r>
                      <a:endParaRPr lang="es-G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25470"/>
          </a:xfrm>
        </p:spPr>
        <p:txBody>
          <a:bodyPr>
            <a:normAutofit/>
          </a:bodyPr>
          <a:lstStyle/>
          <a:p>
            <a:r>
              <a:rPr lang="es-GT" sz="4000" b="1" u="sng" cap="small" dirty="0" smtClean="0"/>
              <a:t>Resultados esperados</a:t>
            </a:r>
            <a:endParaRPr lang="es-GT" sz="4000" b="1" u="sng" cap="smal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GT" b="1" dirty="0" smtClean="0"/>
              <a:t>Medir </a:t>
            </a:r>
            <a:r>
              <a:rPr lang="es-GT" b="1" dirty="0"/>
              <a:t>el estado actual </a:t>
            </a:r>
            <a:r>
              <a:rPr lang="es-GT" b="1" dirty="0" smtClean="0"/>
              <a:t>de la efectividad de </a:t>
            </a:r>
            <a:r>
              <a:rPr lang="es-GT" b="1" dirty="0"/>
              <a:t>manejo de las </a:t>
            </a:r>
            <a:r>
              <a:rPr lang="es-GT" b="1" dirty="0" err="1" smtClean="0"/>
              <a:t>APMCs</a:t>
            </a:r>
            <a:r>
              <a:rPr lang="es-GT" b="1" dirty="0" smtClean="0"/>
              <a:t> seleccionadas</a:t>
            </a:r>
            <a:endParaRPr lang="es-GT" b="1" dirty="0"/>
          </a:p>
          <a:p>
            <a:pPr marL="514350" indent="-514350">
              <a:buNone/>
            </a:pPr>
            <a:endParaRPr lang="es-GT" dirty="0" smtClean="0"/>
          </a:p>
          <a:p>
            <a:pPr marL="514350" indent="-514350" algn="ctr">
              <a:buNone/>
            </a:pPr>
            <a:r>
              <a:rPr lang="es-GT" dirty="0" smtClean="0">
                <a:solidFill>
                  <a:srgbClr val="0070C0"/>
                </a:solidFill>
              </a:rPr>
              <a:t>Evaluación de  </a:t>
            </a:r>
            <a:r>
              <a:rPr lang="es-GT" dirty="0">
                <a:solidFill>
                  <a:srgbClr val="0070C0"/>
                </a:solidFill>
              </a:rPr>
              <a:t>los indicadores socioeconómicos y de gobernanza  de cada </a:t>
            </a:r>
            <a:r>
              <a:rPr lang="es-GT" dirty="0" smtClean="0">
                <a:solidFill>
                  <a:srgbClr val="0070C0"/>
                </a:solidFill>
              </a:rPr>
              <a:t>área y definición de porcentajes de mejora para el final del Proyecto</a:t>
            </a:r>
          </a:p>
          <a:p>
            <a:pPr marL="514350" indent="-514350">
              <a:buNone/>
            </a:pPr>
            <a:endParaRPr lang="es-GT" dirty="0" smtClean="0"/>
          </a:p>
          <a:p>
            <a:pPr marL="514350" indent="-514350">
              <a:buNone/>
            </a:pPr>
            <a:r>
              <a:rPr lang="es-GT" dirty="0" smtClean="0"/>
              <a:t>2. </a:t>
            </a:r>
            <a:r>
              <a:rPr lang="es-GT" b="1" dirty="0" smtClean="0"/>
              <a:t>Obtener recomendaciones </a:t>
            </a:r>
            <a:r>
              <a:rPr lang="es-GT" b="1" dirty="0"/>
              <a:t>de los administradores </a:t>
            </a:r>
            <a:r>
              <a:rPr lang="es-GT" b="1" dirty="0" smtClean="0"/>
              <a:t>para </a:t>
            </a:r>
            <a:r>
              <a:rPr lang="es-GT" b="1" dirty="0"/>
              <a:t>mejorar el manejo de las </a:t>
            </a:r>
            <a:r>
              <a:rPr lang="es-GT" b="1" dirty="0" smtClean="0"/>
              <a:t>áreas</a:t>
            </a:r>
          </a:p>
          <a:p>
            <a:pPr marL="514350" indent="-514350">
              <a:buNone/>
            </a:pPr>
            <a:endParaRPr lang="es-GT" dirty="0" smtClean="0"/>
          </a:p>
          <a:p>
            <a:pPr marL="514350" indent="-514350" algn="ctr">
              <a:buNone/>
            </a:pPr>
            <a:r>
              <a:rPr lang="es-GT" dirty="0" smtClean="0">
                <a:solidFill>
                  <a:srgbClr val="0070C0"/>
                </a:solidFill>
              </a:rPr>
              <a:t>Sociabilización y validación de resultados de la evaluación junto con un informe sintético para incluir en la evaluación</a:t>
            </a:r>
            <a:endParaRPr lang="es-GT" dirty="0">
              <a:solidFill>
                <a:srgbClr val="0070C0"/>
              </a:solidFill>
            </a:endParaRPr>
          </a:p>
          <a:p>
            <a:endParaRPr lang="es-G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2697559" cy="2898551"/>
          </a:xfrm>
        </p:spPr>
        <p:txBody>
          <a:bodyPr>
            <a:normAutofit/>
          </a:bodyPr>
          <a:lstStyle/>
          <a:p>
            <a:r>
              <a:rPr lang="es-GT" sz="3200" cap="small" dirty="0" smtClean="0"/>
              <a:t>2. Descripción de la herramienta</a:t>
            </a:r>
            <a:endParaRPr lang="es-GT" sz="3200" cap="smal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6076" b="3219"/>
          <a:stretch>
            <a:fillRect/>
          </a:stretch>
        </p:blipFill>
        <p:spPr bwMode="auto">
          <a:xfrm>
            <a:off x="3806936" y="0"/>
            <a:ext cx="53370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cap="small" dirty="0" smtClean="0"/>
              <a:t>Indicadores</a:t>
            </a:r>
            <a:endParaRPr lang="es-GT" cap="small" dirty="0"/>
          </a:p>
        </p:txBody>
      </p:sp>
      <p:sp>
        <p:nvSpPr>
          <p:cNvPr id="3" name="2 Marcador de text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Socioeconómicos (50 puntos)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s-MX" dirty="0" smtClean="0"/>
              <a:t>Gobernabilidad (135 puntos)</a:t>
            </a:r>
            <a:endParaRPr lang="en-US" dirty="0" smtClean="0"/>
          </a:p>
          <a:p>
            <a:pPr>
              <a:buNone/>
            </a:pPr>
            <a:r>
              <a:rPr lang="es-MX" dirty="0" smtClean="0"/>
              <a:t> </a:t>
            </a:r>
            <a:endParaRPr lang="en-US" dirty="0" smtClean="0"/>
          </a:p>
          <a:p>
            <a:r>
              <a:rPr lang="es-MX" dirty="0" smtClean="0"/>
              <a:t>Biofísicos (55 puntos)</a:t>
            </a:r>
            <a:endParaRPr lang="en-US" dirty="0" smtClean="0"/>
          </a:p>
          <a:p>
            <a:pPr>
              <a:buNone/>
            </a:pPr>
            <a:r>
              <a:rPr lang="es-MX" dirty="0" smtClean="0"/>
              <a:t> </a:t>
            </a:r>
            <a:endParaRPr lang="en-US" dirty="0" smtClean="0"/>
          </a:p>
          <a:p>
            <a:pPr algn="ctr">
              <a:buNone/>
            </a:pPr>
            <a:r>
              <a:rPr lang="es-MX" dirty="0" smtClean="0"/>
              <a:t>Calificación Total (240 puntos)</a:t>
            </a:r>
            <a:endParaRPr lang="es-GT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>
            <a:normAutofit/>
          </a:bodyPr>
          <a:lstStyle/>
          <a:p>
            <a:r>
              <a:rPr lang="es-MX" dirty="0" smtClean="0"/>
              <a:t>Indicadores Socioeconómicos 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/>
          <a:lstStyle/>
          <a:p>
            <a:r>
              <a:rPr lang="es-ES" dirty="0" smtClean="0"/>
              <a:t>¿Dónde estamos ahora? </a:t>
            </a:r>
          </a:p>
          <a:p>
            <a:pPr lvl="1"/>
            <a:r>
              <a:rPr lang="es-ES" dirty="0" smtClean="0"/>
              <a:t>Contexto (4 indicadores, 20 puntos) </a:t>
            </a:r>
          </a:p>
          <a:p>
            <a:r>
              <a:rPr lang="es-ES" dirty="0" smtClean="0"/>
              <a:t>¿Cómo podemos hacerlo? </a:t>
            </a:r>
          </a:p>
          <a:p>
            <a:pPr lvl="1"/>
            <a:r>
              <a:rPr lang="es-ES" dirty="0" smtClean="0"/>
              <a:t>Proceso (2 indicadores, 10 puntos)</a:t>
            </a:r>
          </a:p>
          <a:p>
            <a:r>
              <a:rPr lang="es-ES" dirty="0" smtClean="0"/>
              <a:t>¿Qué logramos? </a:t>
            </a:r>
          </a:p>
          <a:p>
            <a:pPr lvl="1"/>
            <a:r>
              <a:rPr lang="es-ES" dirty="0" smtClean="0"/>
              <a:t>Impactos (4 indicadores, 20 puntos) 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>
            <a:normAutofit/>
          </a:bodyPr>
          <a:lstStyle/>
          <a:p>
            <a:r>
              <a:rPr lang="es-MX" dirty="0" smtClean="0"/>
              <a:t>Indicadores Socioeconómicos 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Contexto </a:t>
            </a:r>
          </a:p>
          <a:p>
            <a:pPr lvl="1"/>
            <a:r>
              <a:rPr lang="es-ES" dirty="0" smtClean="0"/>
              <a:t>Empleos dependientes de los recursos marinos </a:t>
            </a:r>
          </a:p>
          <a:p>
            <a:pPr lvl="1"/>
            <a:r>
              <a:rPr lang="es-ES" dirty="0" smtClean="0"/>
              <a:t>Estado de infraestructura de servicios </a:t>
            </a:r>
          </a:p>
          <a:p>
            <a:pPr lvl="1"/>
            <a:r>
              <a:rPr lang="es-ES" dirty="0" smtClean="0"/>
              <a:t>Identificación de grupos de interés </a:t>
            </a:r>
          </a:p>
          <a:p>
            <a:r>
              <a:rPr lang="es-ES" dirty="0" smtClean="0"/>
              <a:t>Proceso  </a:t>
            </a:r>
          </a:p>
          <a:p>
            <a:pPr lvl="1"/>
            <a:r>
              <a:rPr lang="es-MX" dirty="0" smtClean="0"/>
              <a:t>Distribución del conocimiento formal a la comunidad </a:t>
            </a:r>
            <a:endParaRPr lang="en-US" sz="3600" dirty="0" smtClean="0"/>
          </a:p>
          <a:p>
            <a:pPr lvl="1"/>
            <a:r>
              <a:rPr lang="es-MX" dirty="0" smtClean="0"/>
              <a:t>Participación de los grupos de interés </a:t>
            </a:r>
            <a:endParaRPr lang="es-ES" dirty="0" smtClean="0"/>
          </a:p>
          <a:p>
            <a:r>
              <a:rPr lang="es-ES" dirty="0" smtClean="0"/>
              <a:t>Impactos  </a:t>
            </a:r>
          </a:p>
          <a:p>
            <a:pPr lvl="1"/>
            <a:r>
              <a:rPr lang="es-MX" dirty="0" smtClean="0"/>
              <a:t>Prácticas e intensidad de uso local de recursos marinos </a:t>
            </a:r>
            <a:endParaRPr lang="en-US" dirty="0" smtClean="0"/>
          </a:p>
          <a:p>
            <a:pPr lvl="1"/>
            <a:r>
              <a:rPr lang="es-MX" dirty="0" smtClean="0"/>
              <a:t>Empleos por actividades relacionadas con los recursos marinos </a:t>
            </a:r>
            <a:endParaRPr lang="en-US" dirty="0" smtClean="0"/>
          </a:p>
          <a:p>
            <a:pPr lvl="1"/>
            <a:r>
              <a:rPr lang="es-MX" dirty="0" smtClean="0"/>
              <a:t>Actores locales que lideran la gestión del AMP </a:t>
            </a:r>
            <a:endParaRPr lang="en-US" dirty="0" smtClean="0"/>
          </a:p>
          <a:p>
            <a:pPr lvl="1"/>
            <a:r>
              <a:rPr lang="es-MX" dirty="0" smtClean="0"/>
              <a:t>Participación de los grupos de interés </a:t>
            </a:r>
            <a:endParaRPr lang="en-US" dirty="0" smtClean="0"/>
          </a:p>
          <a:p>
            <a:pPr lvl="1"/>
            <a:endParaRPr lang="es-E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>
            <a:normAutofit/>
          </a:bodyPr>
          <a:lstStyle/>
          <a:p>
            <a:r>
              <a:rPr lang="es-MX" dirty="0" smtClean="0"/>
              <a:t>Indicadores Gobernabilidad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s-MX" dirty="0" smtClean="0"/>
              <a:t>¿Dónde estamos ahora? </a:t>
            </a:r>
          </a:p>
          <a:p>
            <a:pPr lvl="1"/>
            <a:r>
              <a:rPr lang="es-MX" dirty="0" smtClean="0"/>
              <a:t>Contexto (4 indicadores, 20 puntos) </a:t>
            </a:r>
            <a:endParaRPr lang="en-US" dirty="0" smtClean="0"/>
          </a:p>
          <a:p>
            <a:pPr lvl="0"/>
            <a:r>
              <a:rPr lang="es-MX" dirty="0" smtClean="0"/>
              <a:t>¿ Donde queremos estar y cómo vamos a conseguirlo? </a:t>
            </a:r>
          </a:p>
          <a:p>
            <a:pPr lvl="1"/>
            <a:r>
              <a:rPr lang="es-MX" dirty="0" smtClean="0"/>
              <a:t>Planificación (10 indicadores, 50 puntos) </a:t>
            </a:r>
            <a:endParaRPr lang="en-US" dirty="0" smtClean="0"/>
          </a:p>
          <a:p>
            <a:pPr lvl="0"/>
            <a:r>
              <a:rPr lang="es-MX" dirty="0" smtClean="0"/>
              <a:t>¿Qué necesitamos? </a:t>
            </a:r>
          </a:p>
          <a:p>
            <a:pPr lvl="1"/>
            <a:r>
              <a:rPr lang="es-MX" dirty="0" smtClean="0"/>
              <a:t>Insumos (7 indicadores, 35 puntos) </a:t>
            </a:r>
            <a:endParaRPr lang="en-US" dirty="0" smtClean="0"/>
          </a:p>
          <a:p>
            <a:pPr lvl="0"/>
            <a:r>
              <a:rPr lang="es-MX" dirty="0" smtClean="0"/>
              <a:t>¿Cómo podemos hacerlo? </a:t>
            </a:r>
          </a:p>
          <a:p>
            <a:pPr lvl="1"/>
            <a:r>
              <a:rPr lang="es-MX" dirty="0" smtClean="0"/>
              <a:t>Procesos (2 indicadores, 10 puntos) </a:t>
            </a:r>
            <a:endParaRPr lang="en-US" dirty="0" smtClean="0"/>
          </a:p>
          <a:p>
            <a:pPr lvl="0"/>
            <a:r>
              <a:rPr lang="es-MX" dirty="0" smtClean="0"/>
              <a:t>¿Cuáles fueron los resultados? </a:t>
            </a:r>
          </a:p>
          <a:p>
            <a:pPr lvl="1"/>
            <a:r>
              <a:rPr lang="es-MX" dirty="0" smtClean="0"/>
              <a:t>Resultados (3 indicadores, 15 puntos) </a:t>
            </a:r>
            <a:endParaRPr lang="en-US" dirty="0" smtClean="0"/>
          </a:p>
          <a:p>
            <a:pPr lvl="0"/>
            <a:r>
              <a:rPr lang="es-MX" dirty="0" smtClean="0"/>
              <a:t>¿Qué logramos? </a:t>
            </a:r>
          </a:p>
          <a:p>
            <a:pPr lvl="1"/>
            <a:r>
              <a:rPr lang="es-MX" dirty="0" smtClean="0"/>
              <a:t>Impactos (1 indicador, 5 puntos)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440160"/>
          </a:xfrm>
        </p:spPr>
        <p:txBody>
          <a:bodyPr>
            <a:normAutofit/>
          </a:bodyPr>
          <a:lstStyle/>
          <a:p>
            <a:r>
              <a:rPr lang="es-MX" dirty="0" smtClean="0"/>
              <a:t>Indicadores Gobernabilidad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686800" cy="5544616"/>
          </a:xfrm>
        </p:spPr>
        <p:txBody>
          <a:bodyPr>
            <a:noAutofit/>
          </a:bodyPr>
          <a:lstStyle/>
          <a:p>
            <a:pPr lvl="0"/>
            <a:r>
              <a:rPr lang="es-MX" sz="2400" dirty="0" smtClean="0"/>
              <a:t>Contexto </a:t>
            </a:r>
          </a:p>
          <a:p>
            <a:pPr lvl="1"/>
            <a:r>
              <a:rPr lang="es-MX" sz="1800" dirty="0" smtClean="0"/>
              <a:t>Estatus Legal , Demarcación de límites, Instrumentos legales, Amenazas </a:t>
            </a:r>
            <a:endParaRPr lang="en-US" sz="1800" dirty="0" smtClean="0"/>
          </a:p>
          <a:p>
            <a:pPr lvl="0"/>
            <a:r>
              <a:rPr lang="es-MX" sz="2400" dirty="0" smtClean="0"/>
              <a:t>Planificación  </a:t>
            </a:r>
          </a:p>
          <a:p>
            <a:pPr lvl="1"/>
            <a:r>
              <a:rPr lang="es-MX" sz="1800" dirty="0" smtClean="0"/>
              <a:t>Personal, Plan de Manejo, Plan Operativo , Educación,  Comunicación, Financiamiento, Monitoreo e Investigación , Control y vigilancia, </a:t>
            </a:r>
            <a:endParaRPr lang="en-US" sz="1800" dirty="0" smtClean="0"/>
          </a:p>
          <a:p>
            <a:pPr lvl="0"/>
            <a:r>
              <a:rPr lang="es-MX" sz="2400" dirty="0" smtClean="0"/>
              <a:t>Insumos  </a:t>
            </a:r>
          </a:p>
          <a:p>
            <a:pPr lvl="1"/>
            <a:r>
              <a:rPr lang="es-MX" sz="1800" dirty="0" smtClean="0"/>
              <a:t>Presupuesto, Infraestructura, Equipo, Señalización, Personal necesario y capacitado, Programa de voluntariado </a:t>
            </a:r>
            <a:endParaRPr lang="en-US" sz="1800" dirty="0" smtClean="0"/>
          </a:p>
          <a:p>
            <a:pPr lvl="0"/>
            <a:r>
              <a:rPr lang="es-MX" sz="2400" dirty="0" smtClean="0"/>
              <a:t>Procesos  </a:t>
            </a:r>
          </a:p>
          <a:p>
            <a:pPr lvl="1"/>
            <a:r>
              <a:rPr lang="es-MX" sz="1800" dirty="0" smtClean="0"/>
              <a:t>Mantenimiento de infraestructura y equipo, Mecanismos para registro de ilícitos </a:t>
            </a:r>
            <a:endParaRPr lang="en-US" sz="1800" dirty="0" smtClean="0"/>
          </a:p>
          <a:p>
            <a:pPr lvl="0"/>
            <a:r>
              <a:rPr lang="es-MX" sz="2400" dirty="0" smtClean="0"/>
              <a:t>Resultados  </a:t>
            </a:r>
          </a:p>
          <a:p>
            <a:pPr lvl="1"/>
            <a:r>
              <a:rPr lang="es-MX" sz="1800" dirty="0" smtClean="0"/>
              <a:t>Satisfacción del personal, Implementación Plan de Manejo, Mecanismo de captación de ingresos </a:t>
            </a:r>
            <a:endParaRPr lang="en-US" sz="1800" dirty="0" smtClean="0"/>
          </a:p>
          <a:p>
            <a:pPr lvl="0"/>
            <a:r>
              <a:rPr lang="es-MX" sz="2400" dirty="0" smtClean="0"/>
              <a:t>Impactos  </a:t>
            </a:r>
          </a:p>
          <a:p>
            <a:pPr lvl="1"/>
            <a:r>
              <a:rPr lang="es-MX" sz="1800" dirty="0" smtClean="0"/>
              <a:t>Nivel de participación social  </a:t>
            </a:r>
            <a:endParaRPr lang="en-US" sz="18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>
            <a:normAutofit/>
          </a:bodyPr>
          <a:lstStyle/>
          <a:p>
            <a:r>
              <a:rPr lang="es-MX" dirty="0" smtClean="0"/>
              <a:t>Indicadores Biofísicos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>
            <a:normAutofit/>
          </a:bodyPr>
          <a:lstStyle/>
          <a:p>
            <a:r>
              <a:rPr lang="es-ES" sz="2400" dirty="0" smtClean="0"/>
              <a:t>SAM. 2003. Manual de Métodos para el Programa de Monitoreo Sinóptico del Sistema Arrecifal Mesoamericano; Proyecto para la Conservación y Uso Sostenible del SAM. Belize City, Belize. </a:t>
            </a:r>
          </a:p>
          <a:p>
            <a:endParaRPr lang="es-ES" sz="2400" dirty="0" smtClean="0"/>
          </a:p>
          <a:p>
            <a:r>
              <a:rPr lang="es-ES" sz="2400" dirty="0" smtClean="0"/>
              <a:t>Herrera, Bernal y Corrales, Lenin. (2004). Midiendo el éxito de las acciones en las áreas protegidas de Centroamérica: Evaluación y Monitoreo de la Integridad Ecológica. PROARCA/APM. 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87526" y="1052736"/>
          <a:ext cx="8568948" cy="534639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42033"/>
                <a:gridCol w="1189381"/>
                <a:gridCol w="1189381"/>
                <a:gridCol w="790136"/>
                <a:gridCol w="790136"/>
                <a:gridCol w="697291"/>
                <a:gridCol w="1078896"/>
                <a:gridCol w="1078896"/>
                <a:gridCol w="612798"/>
              </a:tblGrid>
              <a:tr h="21314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/>
                        <a:t>Atributo </a:t>
                      </a:r>
                      <a:r>
                        <a:rPr lang="es-MX" sz="1400" b="1" dirty="0" smtClean="0"/>
                        <a:t>eco-lógico </a:t>
                      </a:r>
                      <a:r>
                        <a:rPr lang="es-MX" sz="1400" b="1" dirty="0"/>
                        <a:t>clave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/>
                        <a:t>Categoría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/>
                        <a:t>Indicador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/>
                        <a:t>Rango de variabilidad permisible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/>
                        <a:t>Calificación</a:t>
                      </a:r>
                      <a:endParaRPr lang="en-US" sz="1400" b="1" dirty="0"/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/>
                        <a:t>actual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/>
                        <a:t>Meta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262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/>
                        <a:t>Pobre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/>
                        <a:t>Regular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/>
                        <a:t>Bueno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/>
                        <a:t>Muy bueno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9431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Cobertura y abundancia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Tamaño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/>
                        <a:t>Cobertura corales duros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/>
                        <a:t>5.0-9.9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10.0-19.9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20.0-39.9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≥40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</a:tr>
              <a:tr h="14920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Contexto</a:t>
                      </a:r>
                      <a:endParaRPr lang="en-US" sz="140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paisajístico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Abundancia de especies focales ¿Acropora, manati, otros?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</a:tr>
              <a:tr h="639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Cobertura de macroalgas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12.1-25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5.1-</a:t>
                      </a:r>
                      <a:endParaRPr lang="en-US" sz="1400"/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12.0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1.0-5.0 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0-0.9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</a:tr>
              <a:tr h="19182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Mortalidad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/>
                        <a:t>Condición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/>
                        <a:t>% de mortalidad reciente, % de mortalidad antigua, % de blanqueamiento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Corales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Manglares</a:t>
            </a:r>
            <a:r>
              <a:rPr lang="en-US" dirty="0" smtClean="0"/>
              <a:t> y </a:t>
            </a:r>
            <a:r>
              <a:rPr lang="en-US" dirty="0" err="1" smtClean="0"/>
              <a:t>pastos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11560" y="1556793"/>
          <a:ext cx="7992887" cy="4256472"/>
        </p:xfrm>
        <a:graphic>
          <a:graphicData uri="http://schemas.openxmlformats.org/drawingml/2006/table">
            <a:tbl>
              <a:tblPr/>
              <a:tblGrid>
                <a:gridCol w="1505509"/>
                <a:gridCol w="1473552"/>
                <a:gridCol w="1668973"/>
                <a:gridCol w="1668973"/>
                <a:gridCol w="1675880"/>
              </a:tblGrid>
              <a:tr h="22322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 dirty="0" smtClean="0">
                          <a:latin typeface="+mn-lt"/>
                          <a:ea typeface="Calibri"/>
                          <a:cs typeface="Times New Roman"/>
                        </a:rPr>
                        <a:t>Cobertura 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 dirty="0">
                          <a:latin typeface="Calibri"/>
                          <a:ea typeface="Calibri"/>
                          <a:cs typeface="Times New Roman"/>
                        </a:rPr>
                        <a:t>&lt;25% de la cobertura histórica de los últimos 10 años 1 puntos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 dirty="0">
                          <a:latin typeface="Calibri"/>
                          <a:ea typeface="Calibri"/>
                          <a:cs typeface="Times New Roman"/>
                        </a:rPr>
                        <a:t>25% de la cobertura histórica de los últimos 10 años 2 puntos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 dirty="0">
                          <a:latin typeface="Calibri"/>
                          <a:ea typeface="Calibri"/>
                          <a:cs typeface="Times New Roman"/>
                        </a:rPr>
                        <a:t>50% de la cobertura histórica de los últimos 10 años 3 puntos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 dirty="0">
                          <a:latin typeface="Calibri"/>
                          <a:ea typeface="Calibri"/>
                          <a:cs typeface="Times New Roman"/>
                        </a:rPr>
                        <a:t>Cobertura histórica de los últimos 10 años 4 puntos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747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>
                          <a:latin typeface="Calibri"/>
                          <a:ea typeface="Calibri"/>
                          <a:cs typeface="Times New Roman"/>
                        </a:rPr>
                        <a:t>Manglares </a:t>
                      </a:r>
                      <a:endParaRPr lang="en-US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94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>
                          <a:latin typeface="Calibri"/>
                          <a:ea typeface="Calibri"/>
                          <a:cs typeface="Times New Roman"/>
                        </a:rPr>
                        <a:t>Pastos marinos </a:t>
                      </a:r>
                      <a:endParaRPr lang="en-US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Parametros</a:t>
            </a:r>
            <a:r>
              <a:rPr lang="en-US" dirty="0" smtClean="0"/>
              <a:t> </a:t>
            </a:r>
            <a:r>
              <a:rPr lang="en-US" dirty="0" err="1" smtClean="0"/>
              <a:t>fisicoquimicos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11560" y="1412776"/>
          <a:ext cx="8280920" cy="4224472"/>
        </p:xfrm>
        <a:graphic>
          <a:graphicData uri="http://schemas.openxmlformats.org/drawingml/2006/table">
            <a:tbl>
              <a:tblPr/>
              <a:tblGrid>
                <a:gridCol w="1685497"/>
                <a:gridCol w="1338839"/>
                <a:gridCol w="1512168"/>
                <a:gridCol w="1512168"/>
                <a:gridCol w="2232248"/>
              </a:tblGrid>
              <a:tr h="20162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 dirty="0">
                          <a:latin typeface="Calibri"/>
                          <a:ea typeface="Calibri"/>
                          <a:cs typeface="Times New Roman"/>
                        </a:rPr>
                        <a:t>Parámetro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 dirty="0">
                          <a:latin typeface="Calibri"/>
                          <a:ea typeface="Calibri"/>
                          <a:cs typeface="Times New Roman"/>
                        </a:rPr>
                        <a:t>Se mide el parámetro? 1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 dirty="0">
                          <a:latin typeface="Calibri"/>
                          <a:ea typeface="Calibri"/>
                          <a:cs typeface="Times New Roman"/>
                        </a:rPr>
                        <a:t>Se ha medido el parámetro por 3 años o mas 2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 dirty="0">
                          <a:latin typeface="Calibri"/>
                          <a:ea typeface="Calibri"/>
                          <a:cs typeface="Times New Roman"/>
                        </a:rPr>
                        <a:t>Se ha analizado los resultados? 3 puntos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 dirty="0">
                          <a:latin typeface="Calibri"/>
                          <a:ea typeface="Calibri"/>
                          <a:cs typeface="Times New Roman"/>
                        </a:rPr>
                        <a:t>Se usa la información de los análisis para tomar decisiones de manejo? 4 puntos 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52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>
                          <a:latin typeface="Calibri"/>
                          <a:ea typeface="Calibri"/>
                          <a:cs typeface="Times New Roman"/>
                        </a:rPr>
                        <a:t>Temperatura</a:t>
                      </a:r>
                      <a:endParaRPr lang="en-US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>
                          <a:latin typeface="Calibri"/>
                          <a:ea typeface="Calibri"/>
                          <a:cs typeface="Times New Roman"/>
                        </a:rPr>
                        <a:t>Salinidad</a:t>
                      </a:r>
                      <a:endParaRPr lang="en-US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2000">
                          <a:latin typeface="Calibri"/>
                          <a:ea typeface="Calibri"/>
                          <a:cs typeface="Times New Roman"/>
                        </a:rPr>
                        <a:t>Turbidez</a:t>
                      </a:r>
                      <a:endParaRPr lang="en-US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14348" y="3357562"/>
            <a:ext cx="7772400" cy="1500187"/>
          </a:xfrm>
        </p:spPr>
        <p:txBody>
          <a:bodyPr>
            <a:normAutofit/>
          </a:bodyPr>
          <a:lstStyle/>
          <a:p>
            <a:r>
              <a:rPr lang="es-GT" sz="3200" cap="small" dirty="0" smtClean="0"/>
              <a:t>3. Resultados generales de evaluaciones anteriores</a:t>
            </a:r>
            <a:endParaRPr lang="es-GT" sz="3200" cap="small" dirty="0"/>
          </a:p>
        </p:txBody>
      </p:sp>
      <p:pic>
        <p:nvPicPr>
          <p:cNvPr id="8194" name="Picture 2" descr="http://reefbuilders.com/files/2010/02/Staghorn-coral-acropora-cervicornis-curacao-aldo-croqu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4356"/>
            <a:ext cx="9144000" cy="3143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es-MX" sz="3200" b="1" u="sng" cap="small" dirty="0" smtClean="0"/>
              <a:t>Área de Protección  de Flora y Fauna </a:t>
            </a:r>
            <a:r>
              <a:rPr lang="es-MX" sz="3200" b="1" u="sng" cap="small" dirty="0" err="1" smtClean="0"/>
              <a:t>Yum</a:t>
            </a:r>
            <a:r>
              <a:rPr lang="es-MX" sz="3200" b="1" u="sng" cap="small" dirty="0" smtClean="0"/>
              <a:t> </a:t>
            </a:r>
            <a:r>
              <a:rPr lang="es-MX" sz="3200" b="1" u="sng" cap="small" dirty="0" err="1" smtClean="0"/>
              <a:t>Balam</a:t>
            </a:r>
            <a:endParaRPr lang="es-GT" sz="3200" b="1" u="sng" cap="smal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572132" y="1000109"/>
            <a:ext cx="3257544" cy="20002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s-GT" sz="2000" b="1" dirty="0" smtClean="0"/>
              <a:t>Ámbito socioeconómico</a:t>
            </a:r>
            <a:r>
              <a:rPr lang="es-GT" sz="2000" dirty="0" smtClean="0"/>
              <a:t>: Regular </a:t>
            </a:r>
            <a:r>
              <a:rPr lang="es-GT" sz="1400" dirty="0" smtClean="0"/>
              <a:t>(10 indicadores)</a:t>
            </a:r>
          </a:p>
          <a:p>
            <a:pPr>
              <a:buNone/>
            </a:pPr>
            <a:endParaRPr lang="es-GT" sz="2000" dirty="0" smtClean="0"/>
          </a:p>
          <a:p>
            <a:r>
              <a:rPr lang="es-GT" sz="2000" b="1" dirty="0" smtClean="0"/>
              <a:t>Ámbito de gobernabilidad</a:t>
            </a:r>
            <a:r>
              <a:rPr lang="es-GT" sz="2000" dirty="0" smtClean="0"/>
              <a:t>: Regular </a:t>
            </a:r>
            <a:r>
              <a:rPr lang="es-GT" sz="1400" dirty="0" smtClean="0"/>
              <a:t>(27 indicadores)</a:t>
            </a:r>
            <a:endParaRPr lang="es-GT" sz="1400" dirty="0"/>
          </a:p>
        </p:txBody>
      </p:sp>
      <p:graphicFrame>
        <p:nvGraphicFramePr>
          <p:cNvPr id="4" name="1 Gráfico"/>
          <p:cNvGraphicFramePr/>
          <p:nvPr/>
        </p:nvGraphicFramePr>
        <p:xfrm>
          <a:off x="571472" y="1000108"/>
          <a:ext cx="4572000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Objeto 24"/>
          <p:cNvGraphicFramePr/>
          <p:nvPr/>
        </p:nvGraphicFramePr>
        <p:xfrm>
          <a:off x="785786" y="3857628"/>
          <a:ext cx="7419975" cy="2862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57158" y="3429000"/>
            <a:ext cx="8429684" cy="2616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Escala: 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 aceptable (&lt;0,2); Poco Aceptable (0,20-0,40); Regular (0,40-0,60); Aceptable (0,60-0,80); Satisfactorio (&gt;0,8)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945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es-MX" sz="2900" b="1" u="sng" cap="small" dirty="0" smtClean="0"/>
              <a:t>Refugio de Vida Silvestre Punta de </a:t>
            </a:r>
            <a:r>
              <a:rPr lang="es-MX" sz="2900" b="1" u="sng" cap="small" dirty="0" err="1" smtClean="0"/>
              <a:t>Manabique</a:t>
            </a:r>
            <a:endParaRPr lang="es-GT" sz="2900" b="1" u="sng" cap="small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5572132" y="857232"/>
            <a:ext cx="3257544" cy="207170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s-G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Ámbito socioeconómico</a:t>
            </a:r>
            <a:r>
              <a:rPr kumimoji="0" lang="es-G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Aceptable</a:t>
            </a:r>
            <a:r>
              <a:rPr lang="es-GT" sz="2000" dirty="0" smtClean="0"/>
              <a:t> </a:t>
            </a:r>
            <a:r>
              <a:rPr lang="es-GT" sz="1500" dirty="0" smtClean="0"/>
              <a:t>(10 indicadores)</a:t>
            </a:r>
            <a:endParaRPr kumimoji="0" lang="es-GT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G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s-G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Ámbito de gobernabilidad</a:t>
            </a:r>
            <a:r>
              <a:rPr kumimoji="0" lang="es-G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lang="es-GT" sz="2000" dirty="0" smtClean="0"/>
              <a:t>Aceptable </a:t>
            </a:r>
            <a:r>
              <a:rPr lang="es-GT" sz="1500" dirty="0" smtClean="0"/>
              <a:t>(27 indicadores)</a:t>
            </a:r>
            <a:endParaRPr kumimoji="0" lang="es-GT" sz="1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3 Gráfico"/>
          <p:cNvGraphicFramePr/>
          <p:nvPr/>
        </p:nvGraphicFramePr>
        <p:xfrm>
          <a:off x="714348" y="857232"/>
          <a:ext cx="457200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Objeto 23"/>
          <p:cNvGraphicFramePr/>
          <p:nvPr/>
        </p:nvGraphicFramePr>
        <p:xfrm>
          <a:off x="714348" y="3786190"/>
          <a:ext cx="7419975" cy="2933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57158" y="3429000"/>
            <a:ext cx="8429684" cy="2616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Escala: 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 aceptable (&lt;0,2); Poco Aceptable (0,20-0,40); Regular (0,40-0,60); Aceptable (0,60-0,80); Satisfactorio (&gt;0,8)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82594"/>
          </a:xfrm>
        </p:spPr>
        <p:txBody>
          <a:bodyPr>
            <a:normAutofit/>
          </a:bodyPr>
          <a:lstStyle/>
          <a:p>
            <a:r>
              <a:rPr lang="es-GT" sz="2900" b="1" u="sng" cap="small" dirty="0" smtClean="0"/>
              <a:t>Reserva Marina Sandy </a:t>
            </a:r>
            <a:r>
              <a:rPr lang="es-GT" sz="2900" b="1" u="sng" cap="small" dirty="0" err="1" smtClean="0"/>
              <a:t>Bay</a:t>
            </a:r>
            <a:r>
              <a:rPr lang="es-GT" sz="2900" b="1" u="sng" cap="small" dirty="0" smtClean="0"/>
              <a:t> West </a:t>
            </a:r>
            <a:r>
              <a:rPr lang="es-GT" sz="2900" b="1" u="sng" cap="small" dirty="0" err="1" smtClean="0"/>
              <a:t>End</a:t>
            </a:r>
            <a:endParaRPr lang="es-GT" sz="2900" b="1" u="sng" cap="small" dirty="0"/>
          </a:p>
        </p:txBody>
      </p:sp>
      <p:graphicFrame>
        <p:nvGraphicFramePr>
          <p:cNvPr id="4" name="2 Gráfico"/>
          <p:cNvGraphicFramePr/>
          <p:nvPr/>
        </p:nvGraphicFramePr>
        <p:xfrm>
          <a:off x="785786" y="64291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2 Marcador de contenido"/>
          <p:cNvSpPr txBox="1">
            <a:spLocks/>
          </p:cNvSpPr>
          <p:nvPr/>
        </p:nvSpPr>
        <p:spPr>
          <a:xfrm>
            <a:off x="5572132" y="785794"/>
            <a:ext cx="3257544" cy="214313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s-G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Ámbito socioeconómico</a:t>
            </a:r>
            <a:r>
              <a:rPr kumimoji="0" lang="es-G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Regular</a:t>
            </a:r>
            <a:r>
              <a:rPr lang="es-GT" sz="2000" dirty="0" smtClean="0"/>
              <a:t> </a:t>
            </a:r>
            <a:r>
              <a:rPr lang="es-GT" sz="1400" dirty="0" smtClean="0"/>
              <a:t>(10 indicadores)</a:t>
            </a:r>
            <a:endParaRPr kumimoji="0" lang="es-G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G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G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Ámbito de gobernabilidad</a:t>
            </a:r>
            <a:r>
              <a:rPr kumimoji="0" lang="es-G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Regular </a:t>
            </a:r>
            <a:r>
              <a:rPr kumimoji="0" lang="es-G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(27 indicadores)</a:t>
            </a:r>
            <a:endParaRPr kumimoji="0" lang="es-GT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Objeto 23"/>
          <p:cNvGraphicFramePr/>
          <p:nvPr/>
        </p:nvGraphicFramePr>
        <p:xfrm>
          <a:off x="857224" y="3714752"/>
          <a:ext cx="7419975" cy="3143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57158" y="3429000"/>
            <a:ext cx="8429684" cy="2616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Escala: 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 aceptable (&lt;0,2); Poco Aceptable (0,20-0,40); Regular (0,40-0,60); Aceptable (0,60-0,80); Satisfactorio (&gt;0,8)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GT" sz="3200" cap="small" dirty="0" smtClean="0"/>
              <a:t>4. Comunicación y próximas actividades</a:t>
            </a:r>
            <a:endParaRPr lang="es-GT" sz="3200" cap="small" dirty="0"/>
          </a:p>
        </p:txBody>
      </p:sp>
      <p:pic>
        <p:nvPicPr>
          <p:cNvPr id="6" name="Picture 2" descr="http://contourbelize.com/wp-content/uploads/2012/12/reefisland-970x22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85860"/>
            <a:ext cx="9144000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654032"/>
          </a:xfrm>
        </p:spPr>
        <p:txBody>
          <a:bodyPr>
            <a:normAutofit/>
          </a:bodyPr>
          <a:lstStyle/>
          <a:p>
            <a:r>
              <a:rPr lang="es-GT" sz="3200" b="1" u="sng" cap="small" dirty="0" smtClean="0">
                <a:solidFill>
                  <a:schemeClr val="tx2">
                    <a:lumMod val="75000"/>
                  </a:schemeClr>
                </a:solidFill>
              </a:rPr>
              <a:t>Antes de desarrollar la evaluación necesitamos</a:t>
            </a:r>
            <a:r>
              <a:rPr lang="es-GT" sz="3200" cap="small" dirty="0" smtClean="0"/>
              <a:t>:</a:t>
            </a:r>
            <a:endParaRPr lang="es-GT" sz="3200" cap="small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5785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GT" sz="2400" b="1" dirty="0" smtClean="0"/>
              <a:t>Identificar un contacto directo con el AMP:</a:t>
            </a:r>
          </a:p>
          <a:p>
            <a:pPr>
              <a:buNone/>
            </a:pPr>
            <a:r>
              <a:rPr lang="es-GT" sz="2400" dirty="0" smtClean="0">
                <a:solidFill>
                  <a:srgbClr val="00B050"/>
                </a:solidFill>
              </a:rPr>
              <a:t>nombre, cargo, email, teléfono</a:t>
            </a:r>
          </a:p>
          <a:p>
            <a:pPr>
              <a:buFont typeface="Wingdings" pitchFamily="2" charset="2"/>
              <a:buChar char="ü"/>
            </a:pPr>
            <a:r>
              <a:rPr lang="es-GT" sz="2400" b="1" dirty="0" smtClean="0"/>
              <a:t>Lista del personal del área:</a:t>
            </a:r>
          </a:p>
          <a:p>
            <a:pPr>
              <a:buNone/>
            </a:pPr>
            <a:r>
              <a:rPr lang="es-GT" sz="2400" dirty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es-GT" sz="2400" dirty="0" smtClean="0">
                <a:solidFill>
                  <a:schemeClr val="accent6">
                    <a:lumMod val="75000"/>
                  </a:schemeClr>
                </a:solidFill>
              </a:rPr>
              <a:t>ombre, cargo, antigüedad trabajando para el APMC, edad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GT" sz="2400" b="1" dirty="0" smtClean="0"/>
              <a:t>Lista de otros actores relacionados con el área:</a:t>
            </a:r>
          </a:p>
          <a:p>
            <a:pPr>
              <a:buNone/>
            </a:pPr>
            <a:r>
              <a:rPr lang="es-GT" sz="2400" dirty="0" smtClean="0">
                <a:solidFill>
                  <a:srgbClr val="0070C0"/>
                </a:solidFill>
              </a:rPr>
              <a:t>- nombre de la institución, nombre del contacto, cargo </a:t>
            </a:r>
          </a:p>
          <a:p>
            <a:pPr>
              <a:buNone/>
            </a:pPr>
            <a:r>
              <a:rPr lang="es-GT" sz="2400" dirty="0" smtClean="0">
                <a:solidFill>
                  <a:srgbClr val="0070C0"/>
                </a:solidFill>
              </a:rPr>
              <a:t>- objetivo o fin de la institución </a:t>
            </a:r>
          </a:p>
          <a:p>
            <a:pPr>
              <a:buNone/>
            </a:pPr>
            <a:r>
              <a:rPr lang="es-GT" sz="2400" dirty="0" smtClean="0">
                <a:solidFill>
                  <a:srgbClr val="0070C0"/>
                </a:solidFill>
              </a:rPr>
              <a:t>- relación de esta institución con el AMP, </a:t>
            </a:r>
          </a:p>
          <a:p>
            <a:pPr>
              <a:buNone/>
            </a:pPr>
            <a:r>
              <a:rPr lang="es-GT" sz="2400" dirty="0" smtClean="0">
                <a:solidFill>
                  <a:srgbClr val="0070C0"/>
                </a:solidFill>
              </a:rPr>
              <a:t>antigüedad (años de relación)</a:t>
            </a:r>
          </a:p>
          <a:p>
            <a:pPr>
              <a:buFont typeface="Wingdings" pitchFamily="2" charset="2"/>
              <a:buChar char="ü"/>
            </a:pPr>
            <a:r>
              <a:rPr lang="es-GT" sz="2400" b="1" dirty="0" smtClean="0"/>
              <a:t>Copia de documentos relevantes: </a:t>
            </a:r>
            <a:endParaRPr lang="es-GT" sz="2400" b="1" dirty="0"/>
          </a:p>
          <a:p>
            <a:pPr>
              <a:buNone/>
            </a:pPr>
            <a:r>
              <a:rPr lang="es-GT" sz="2400" dirty="0" smtClean="0">
                <a:solidFill>
                  <a:srgbClr val="7030A0"/>
                </a:solidFill>
              </a:rPr>
              <a:t>- </a:t>
            </a:r>
            <a:r>
              <a:rPr lang="es-GT" sz="2400" dirty="0" err="1" smtClean="0">
                <a:solidFill>
                  <a:srgbClr val="7030A0"/>
                </a:solidFill>
              </a:rPr>
              <a:t>POAs</a:t>
            </a:r>
            <a:r>
              <a:rPr lang="es-GT" sz="2400" dirty="0" smtClean="0">
                <a:solidFill>
                  <a:srgbClr val="7030A0"/>
                </a:solidFill>
              </a:rPr>
              <a:t>, reportes de </a:t>
            </a:r>
            <a:r>
              <a:rPr lang="es-GT" sz="2400" dirty="0" err="1" smtClean="0">
                <a:solidFill>
                  <a:srgbClr val="7030A0"/>
                </a:solidFill>
              </a:rPr>
              <a:t>monitoreos</a:t>
            </a:r>
            <a:r>
              <a:rPr lang="es-GT" sz="2400" dirty="0" smtClean="0">
                <a:solidFill>
                  <a:srgbClr val="7030A0"/>
                </a:solidFill>
              </a:rPr>
              <a:t> biológicos, etc.</a:t>
            </a:r>
          </a:p>
          <a:p>
            <a:pPr>
              <a:buFont typeface="Wingdings" pitchFamily="2" charset="2"/>
              <a:buChar char="ü"/>
            </a:pPr>
            <a:r>
              <a:rPr lang="es-GT" sz="2400" b="1" dirty="0" smtClean="0"/>
              <a:t>Coordinar las visitas individuales a las </a:t>
            </a:r>
            <a:r>
              <a:rPr lang="es-GT" sz="2400" b="1" dirty="0" err="1" smtClean="0"/>
              <a:t>APMCs</a:t>
            </a:r>
            <a:r>
              <a:rPr lang="es-GT" sz="2400" b="1" dirty="0" smtClean="0"/>
              <a:t> </a:t>
            </a:r>
          </a:p>
          <a:p>
            <a:pPr>
              <a:buNone/>
            </a:pPr>
            <a:endParaRPr lang="es-G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GT" sz="3200" dirty="0" smtClean="0"/>
              <a:t>PREGUNTAS, DUDAS, COMENTARIOS?</a:t>
            </a:r>
            <a:endParaRPr lang="es-GT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928794" y="5143512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 err="1" smtClean="0"/>
              <a:t>Angela</a:t>
            </a:r>
            <a:r>
              <a:rPr lang="es-GT" dirty="0" smtClean="0"/>
              <a:t> M. Mojica     </a:t>
            </a:r>
            <a:r>
              <a:rPr lang="es-GT" dirty="0" smtClean="0">
                <a:hlinkClick r:id="rId2"/>
              </a:rPr>
              <a:t>mojica.angelam@gmail.com</a:t>
            </a:r>
            <a:endParaRPr lang="es-GT" dirty="0" smtClean="0"/>
          </a:p>
        </p:txBody>
      </p:sp>
      <p:pic>
        <p:nvPicPr>
          <p:cNvPr id="6" name="0 Imagen" descr="Logo-MAR-Fund-en-jpg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844" y="6072206"/>
            <a:ext cx="1268095" cy="628650"/>
          </a:xfrm>
          <a:prstGeom prst="rect">
            <a:avLst/>
          </a:prstGeom>
        </p:spPr>
      </p:pic>
      <p:pic>
        <p:nvPicPr>
          <p:cNvPr id="7" name="1 Imagen" descr="ELdZ_ml_rgb_sp.jpg"/>
          <p:cNvPicPr/>
          <p:nvPr/>
        </p:nvPicPr>
        <p:blipFill>
          <a:blip r:embed="rId4" cstate="print"/>
          <a:srcRect l="10489" t="12500" r="7692" b="14423"/>
          <a:stretch>
            <a:fillRect/>
          </a:stretch>
        </p:blipFill>
        <p:spPr>
          <a:xfrm>
            <a:off x="7858148" y="5929330"/>
            <a:ext cx="1154430" cy="752475"/>
          </a:xfrm>
          <a:prstGeom prst="rect">
            <a:avLst/>
          </a:prstGeom>
        </p:spPr>
      </p:pic>
      <p:pic>
        <p:nvPicPr>
          <p:cNvPr id="28676" name="Picture 4" descr="http://mangrovebelize.com/blog/wp-content/uploads/2010/11/u3_harmon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3643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1558</Words>
  <Application>Microsoft Office PowerPoint</Application>
  <PresentationFormat>On-screen Show (4:3)</PresentationFormat>
  <Paragraphs>261</Paragraphs>
  <Slides>28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Tema de Office</vt:lpstr>
      <vt:lpstr>Evaluación Rápida de la Efectividad de Manejo en Áreas Protegidas Marino Costeras del SAM </vt:lpstr>
      <vt:lpstr>Contenido</vt:lpstr>
      <vt:lpstr>Slide 3</vt:lpstr>
      <vt:lpstr>Slide 4</vt:lpstr>
      <vt:lpstr>“Conservación de Recursos Marinos en Centroamérica  – Fase I” </vt:lpstr>
      <vt:lpstr>APMCs de inversión principal del Proyecto</vt:lpstr>
      <vt:lpstr>Objetivos de la Evaluación</vt:lpstr>
      <vt:lpstr>Metodología </vt:lpstr>
      <vt:lpstr>Procesos y plan de trabajo</vt:lpstr>
      <vt:lpstr>Calendario de Visitas a las APMCs </vt:lpstr>
      <vt:lpstr>Resultados esperados</vt:lpstr>
      <vt:lpstr>Slide 12</vt:lpstr>
      <vt:lpstr>Indicadores</vt:lpstr>
      <vt:lpstr>Indicadores Socioeconómicos </vt:lpstr>
      <vt:lpstr>Indicadores Socioeconómicos </vt:lpstr>
      <vt:lpstr>Indicadores Gobernabilidad </vt:lpstr>
      <vt:lpstr>Indicadores Gobernabilidad </vt:lpstr>
      <vt:lpstr>Indicadores Biofísicos</vt:lpstr>
      <vt:lpstr>Corales</vt:lpstr>
      <vt:lpstr>Manglares y pastos</vt:lpstr>
      <vt:lpstr>Parametros fisicoquimicos</vt:lpstr>
      <vt:lpstr>Slide 22</vt:lpstr>
      <vt:lpstr>Área de Protección  de Flora y Fauna Yum Balam</vt:lpstr>
      <vt:lpstr>Refugio de Vida Silvestre Punta de Manabique</vt:lpstr>
      <vt:lpstr>Reserva Marina Sandy Bay West End</vt:lpstr>
      <vt:lpstr>Slide 26</vt:lpstr>
      <vt:lpstr>Antes de desarrollar la evaluación necesitamos:</vt:lpstr>
      <vt:lpstr>Slide 28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Evaluación Rápida de la Efectividad de Manejo en las cuatro Áreas Protegidas del Proyecto.</dc:title>
  <dc:creator>Mojito</dc:creator>
  <cp:lastModifiedBy>Alejandro Arrivillaga</cp:lastModifiedBy>
  <cp:revision>66</cp:revision>
  <dcterms:created xsi:type="dcterms:W3CDTF">2013-08-04T16:09:40Z</dcterms:created>
  <dcterms:modified xsi:type="dcterms:W3CDTF">2013-08-05T22:38:13Z</dcterms:modified>
</cp:coreProperties>
</file>