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0" r:id="rId5"/>
    <p:sldId id="259" r:id="rId6"/>
    <p:sldId id="272" r:id="rId7"/>
    <p:sldId id="263" r:id="rId8"/>
    <p:sldId id="264" r:id="rId9"/>
    <p:sldId id="262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4" r:id="rId18"/>
    <p:sldId id="275" r:id="rId19"/>
    <p:sldId id="273" r:id="rId20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3" autoAdjust="0"/>
    <p:restoredTop sz="94660"/>
  </p:normalViewPr>
  <p:slideViewPr>
    <p:cSldViewPr snapToGrid="0" snapToObjects="1">
      <p:cViewPr varScale="1">
        <p:scale>
          <a:sx n="46" d="100"/>
          <a:sy n="46" d="100"/>
        </p:scale>
        <p:origin x="-1315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32E81-544C-5A4C-9EAC-A698261DC11F}" type="datetimeFigureOut">
              <a:rPr lang="es-ES" smtClean="0"/>
              <a:t>06/08/2013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5F60-46D6-9B40-99F6-0BD1B3B32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3974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32E81-544C-5A4C-9EAC-A698261DC11F}" type="datetimeFigureOut">
              <a:rPr lang="es-ES" smtClean="0"/>
              <a:t>06/08/2013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5F60-46D6-9B40-99F6-0BD1B3B32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0718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32E81-544C-5A4C-9EAC-A698261DC11F}" type="datetimeFigureOut">
              <a:rPr lang="es-ES" smtClean="0"/>
              <a:t>06/08/2013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5F60-46D6-9B40-99F6-0BD1B3B32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3200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32E81-544C-5A4C-9EAC-A698261DC11F}" type="datetimeFigureOut">
              <a:rPr lang="es-ES" smtClean="0"/>
              <a:t>06/08/2013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5F60-46D6-9B40-99F6-0BD1B3B32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166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32E81-544C-5A4C-9EAC-A698261DC11F}" type="datetimeFigureOut">
              <a:rPr lang="es-ES" smtClean="0"/>
              <a:t>06/08/2013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5F60-46D6-9B40-99F6-0BD1B3B32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3275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32E81-544C-5A4C-9EAC-A698261DC11F}" type="datetimeFigureOut">
              <a:rPr lang="es-ES" smtClean="0"/>
              <a:t>06/08/2013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5F60-46D6-9B40-99F6-0BD1B3B32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6208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32E81-544C-5A4C-9EAC-A698261DC11F}" type="datetimeFigureOut">
              <a:rPr lang="es-ES" smtClean="0"/>
              <a:t>06/08/2013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5F60-46D6-9B40-99F6-0BD1B3B32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1621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32E81-544C-5A4C-9EAC-A698261DC11F}" type="datetimeFigureOut">
              <a:rPr lang="es-ES" smtClean="0"/>
              <a:t>06/08/2013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5F60-46D6-9B40-99F6-0BD1B3B32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0304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32E81-544C-5A4C-9EAC-A698261DC11F}" type="datetimeFigureOut">
              <a:rPr lang="es-ES" smtClean="0"/>
              <a:t>06/08/2013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5F60-46D6-9B40-99F6-0BD1B3B32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7472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32E81-544C-5A4C-9EAC-A698261DC11F}" type="datetimeFigureOut">
              <a:rPr lang="es-ES" smtClean="0"/>
              <a:t>06/08/2013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5F60-46D6-9B40-99F6-0BD1B3B32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7610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32E81-544C-5A4C-9EAC-A698261DC11F}" type="datetimeFigureOut">
              <a:rPr lang="es-ES" smtClean="0"/>
              <a:t>06/08/2013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5F60-46D6-9B40-99F6-0BD1B3B32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1166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32E81-544C-5A4C-9EAC-A698261DC11F}" type="datetimeFigureOut">
              <a:rPr lang="es-ES" smtClean="0"/>
              <a:t>06/08/2013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F5F60-46D6-9B40-99F6-0BD1B3B32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864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412895"/>
            <a:ext cx="2221633" cy="2485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3341716" y="515184"/>
            <a:ext cx="5081848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s-MX" sz="2800" b="1" dirty="0">
                <a:solidFill>
                  <a:schemeClr val="tx1">
                    <a:lumMod val="65000"/>
                  </a:schemeClr>
                </a:solidFill>
                <a:cs typeface="Aharoni" pitchFamily="2" charset="-79"/>
              </a:rPr>
              <a:t>AREA DE PROTECCION DE FLORA Y FAUNA</a:t>
            </a:r>
          </a:p>
          <a:p>
            <a:pPr algn="ctr">
              <a:lnSpc>
                <a:spcPct val="80000"/>
              </a:lnSpc>
              <a:defRPr/>
            </a:pPr>
            <a:r>
              <a:rPr lang="es-MX" sz="2800" b="1" dirty="0">
                <a:solidFill>
                  <a:schemeClr val="tx1">
                    <a:lumMod val="65000"/>
                  </a:schemeClr>
                </a:solidFill>
                <a:cs typeface="Aharoni" pitchFamily="2" charset="-79"/>
              </a:rPr>
              <a:t> YUM BALAM </a:t>
            </a:r>
          </a:p>
          <a:p>
            <a:pPr algn="ctr">
              <a:lnSpc>
                <a:spcPct val="80000"/>
              </a:lnSpc>
              <a:defRPr/>
            </a:pPr>
            <a:endParaRPr lang="es-MX" sz="2800" b="1" dirty="0">
              <a:solidFill>
                <a:schemeClr val="tx1">
                  <a:lumMod val="65000"/>
                </a:schemeClr>
              </a:solidFill>
              <a:cs typeface="Aharoni" pitchFamily="2" charset="-79"/>
            </a:endParaRPr>
          </a:p>
          <a:p>
            <a:pPr algn="ctr">
              <a:lnSpc>
                <a:spcPct val="80000"/>
              </a:lnSpc>
              <a:defRPr/>
            </a:pPr>
            <a:r>
              <a:rPr lang="es-MX" sz="2800" b="1" dirty="0">
                <a:solidFill>
                  <a:schemeClr val="tx1">
                    <a:lumMod val="65000"/>
                  </a:schemeClr>
                </a:solidFill>
                <a:cs typeface="Aharoni" pitchFamily="2" charset="-79"/>
              </a:rPr>
              <a:t>DECRETO: 6 DE JUNIO DE 1994</a:t>
            </a:r>
          </a:p>
          <a:p>
            <a:pPr algn="ctr">
              <a:lnSpc>
                <a:spcPct val="80000"/>
              </a:lnSpc>
              <a:defRPr/>
            </a:pPr>
            <a:r>
              <a:rPr lang="es-MX" sz="2800" b="1" dirty="0">
                <a:solidFill>
                  <a:schemeClr val="tx1">
                    <a:lumMod val="65000"/>
                  </a:schemeClr>
                </a:solidFill>
                <a:cs typeface="Aharoni" pitchFamily="2" charset="-79"/>
              </a:rPr>
              <a:t>154,000 has</a:t>
            </a:r>
          </a:p>
        </p:txBody>
      </p:sp>
    </p:spTree>
    <p:extLst>
      <p:ext uri="{BB962C8B-B14F-4D97-AF65-F5344CB8AC3E}">
        <p14:creationId xmlns:p14="http://schemas.microsoft.com/office/powerpoint/2010/main" val="341558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82" y="807787"/>
            <a:ext cx="7813964" cy="5684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377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127" y="1888549"/>
            <a:ext cx="2073451" cy="2586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451" y="4475019"/>
            <a:ext cx="3008311" cy="203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2175163" y="2997118"/>
            <a:ext cx="33947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s-MX" b="1" dirty="0">
                <a:latin typeface="Aharoni" pitchFamily="2" charset="-79"/>
                <a:ea typeface="ＭＳ Ｐゴシック" pitchFamily="34" charset="-128"/>
                <a:cs typeface="Aharoni" pitchFamily="2" charset="-79"/>
              </a:rPr>
              <a:t>Regiones </a:t>
            </a:r>
            <a:r>
              <a:rPr lang="es-MX" b="1" dirty="0" smtClean="0">
                <a:latin typeface="Aharoni" pitchFamily="2" charset="-79"/>
                <a:ea typeface="ＭＳ Ｐゴシック" pitchFamily="34" charset="-128"/>
                <a:cs typeface="Aharoni" pitchFamily="2" charset="-79"/>
              </a:rPr>
              <a:t>Marinas Prioritarias</a:t>
            </a:r>
            <a:endParaRPr lang="es-MX" b="1" dirty="0">
              <a:latin typeface="Aharoni" pitchFamily="2" charset="-79"/>
              <a:ea typeface="ＭＳ Ｐゴシック" pitchFamily="34" charset="-128"/>
              <a:cs typeface="Aharoni" pitchFamily="2" charset="-79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4032073" y="5296117"/>
            <a:ext cx="4572000" cy="8863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s-MX" b="1" dirty="0">
                <a:latin typeface="Aharoni" pitchFamily="2" charset="-79"/>
                <a:ea typeface="ＭＳ Ｐゴシック" pitchFamily="34" charset="-128"/>
                <a:cs typeface="Aharoni" pitchFamily="2" charset="-79"/>
              </a:rPr>
              <a:t>Región Hidrológica Prioritaria</a:t>
            </a:r>
          </a:p>
          <a:p>
            <a:pPr lvl="0" defTabSz="914400" fontAlgn="base">
              <a:spcBef>
                <a:spcPct val="20000"/>
              </a:spcBef>
              <a:spcAft>
                <a:spcPct val="0"/>
              </a:spcAft>
            </a:pPr>
            <a:endParaRPr lang="es-ES" sz="2800" dirty="0">
              <a:solidFill>
                <a:srgbClr val="FF0000"/>
              </a:solidFill>
              <a:latin typeface="Aharoni" pitchFamily="2" charset="-79"/>
              <a:ea typeface="ＭＳ Ｐゴシック" pitchFamily="34" charset="-128"/>
              <a:cs typeface="Aharoni" pitchFamily="2" charset="-79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300451" y="681243"/>
            <a:ext cx="66520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s-MX" b="1" dirty="0" smtClean="0">
                <a:latin typeface="Aharoni" pitchFamily="2" charset="-79"/>
                <a:ea typeface="ＭＳ Ｐゴシック" pitchFamily="34" charset="-128"/>
                <a:cs typeface="Aharoni" pitchFamily="2" charset="-79"/>
              </a:rPr>
              <a:t>SITIO RAMSAR, REGISTRO 1360 DEL 2 DE FEBRERO DE 2004</a:t>
            </a:r>
            <a:endParaRPr lang="es-MX" b="1" dirty="0">
              <a:latin typeface="Aharoni" pitchFamily="2" charset="-79"/>
              <a:ea typeface="ＭＳ Ｐゴシック" pitchFamily="34" charset="-128"/>
              <a:cs typeface="Aharoni" pitchFamily="2" charset="-79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302875" y="1168112"/>
            <a:ext cx="70102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s-MX" b="1" dirty="0" smtClean="0">
                <a:latin typeface="Aharoni" pitchFamily="2" charset="-79"/>
                <a:ea typeface="ＭＳ Ｐゴシック" pitchFamily="34" charset="-128"/>
                <a:cs typeface="Aharoni" pitchFamily="2" charset="-79"/>
              </a:rPr>
              <a:t>SITIO PRIORITARIO DEL SISTEMA ARRECIFAL MESOAMERICANO</a:t>
            </a:r>
            <a:endParaRPr lang="es-MX" b="1" dirty="0">
              <a:latin typeface="Aharoni" pitchFamily="2" charset="-79"/>
              <a:ea typeface="ＭＳ Ｐゴシック" pitchFamily="34" charset="-128"/>
              <a:cs typeface="Aharoni" pitchFamily="2" charset="-79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371945" y="1703883"/>
            <a:ext cx="47612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s-MX" b="1" dirty="0" smtClean="0">
                <a:latin typeface="Aharoni" pitchFamily="2" charset="-79"/>
                <a:ea typeface="ＭＳ Ｐゴシック" pitchFamily="34" charset="-128"/>
                <a:cs typeface="Aharoni" pitchFamily="2" charset="-79"/>
              </a:rPr>
              <a:t>REGIONES PRIORITARIAS POR CONABIO</a:t>
            </a:r>
            <a:endParaRPr lang="es-MX" b="1" dirty="0">
              <a:latin typeface="Aharoni" pitchFamily="2" charset="-79"/>
              <a:ea typeface="ＭＳ Ｐゴシック" pitchFamily="34" charset="-128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3638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631" y="856052"/>
            <a:ext cx="2549022" cy="2763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218" y="3619729"/>
            <a:ext cx="2133600" cy="2369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1080651" y="2015219"/>
            <a:ext cx="4350331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s-MX" b="1" dirty="0">
                <a:latin typeface="Aharoni" pitchFamily="2" charset="-79"/>
                <a:ea typeface="ＭＳ Ｐゴシック" pitchFamily="34" charset="-128"/>
                <a:cs typeface="Aharoni" pitchFamily="2" charset="-79"/>
              </a:rPr>
              <a:t>Area de </a:t>
            </a:r>
            <a:r>
              <a:rPr lang="es-MX" b="1" dirty="0" smtClean="0">
                <a:latin typeface="Aharoni" pitchFamily="2" charset="-79"/>
                <a:ea typeface="ＭＳ Ｐゴシック" pitchFamily="34" charset="-128"/>
                <a:cs typeface="Aharoni" pitchFamily="2" charset="-79"/>
              </a:rPr>
              <a:t>Importancia para </a:t>
            </a:r>
            <a:r>
              <a:rPr lang="es-MX" b="1" dirty="0">
                <a:latin typeface="Aharoni" pitchFamily="2" charset="-79"/>
                <a:ea typeface="ＭＳ Ｐゴシック" pitchFamily="34" charset="-128"/>
                <a:cs typeface="Aharoni" pitchFamily="2" charset="-79"/>
              </a:rPr>
              <a:t>la </a:t>
            </a:r>
            <a:endParaRPr lang="es-MX" b="1" dirty="0" smtClean="0">
              <a:latin typeface="Aharoni" pitchFamily="2" charset="-79"/>
              <a:ea typeface="ＭＳ Ｐゴシック" pitchFamily="34" charset="-128"/>
              <a:cs typeface="Aharoni" pitchFamily="2" charset="-79"/>
            </a:endParaRPr>
          </a:p>
          <a:p>
            <a:pPr lvl="0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s-MX" b="1" dirty="0" smtClean="0">
                <a:latin typeface="Aharoni" pitchFamily="2" charset="-79"/>
                <a:ea typeface="ＭＳ Ｐゴシック" pitchFamily="34" charset="-128"/>
                <a:cs typeface="Aharoni" pitchFamily="2" charset="-79"/>
              </a:rPr>
              <a:t>Conservación de </a:t>
            </a:r>
            <a:r>
              <a:rPr lang="es-MX" b="1" dirty="0">
                <a:latin typeface="Aharoni" pitchFamily="2" charset="-79"/>
                <a:ea typeface="ＭＳ Ｐゴシック" pitchFamily="34" charset="-128"/>
                <a:cs typeface="Aharoni" pitchFamily="2" charset="-79"/>
              </a:rPr>
              <a:t>Aves</a:t>
            </a:r>
          </a:p>
        </p:txBody>
      </p:sp>
      <p:sp>
        <p:nvSpPr>
          <p:cNvPr id="3" name="2 Rectángulo"/>
          <p:cNvSpPr/>
          <p:nvPr/>
        </p:nvSpPr>
        <p:spPr>
          <a:xfrm>
            <a:off x="4018032" y="4814207"/>
            <a:ext cx="35881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s-MX" b="1" dirty="0" smtClean="0">
                <a:latin typeface="Aharoni" pitchFamily="2" charset="-79"/>
                <a:ea typeface="ＭＳ Ｐゴシック" pitchFamily="34" charset="-128"/>
                <a:cs typeface="Aharoni" pitchFamily="2" charset="-79"/>
              </a:rPr>
              <a:t>Región Terrestre  Prioritaria</a:t>
            </a:r>
            <a:endParaRPr lang="es-MX" b="1" dirty="0">
              <a:latin typeface="Aharoni" pitchFamily="2" charset="-79"/>
              <a:ea typeface="ＭＳ Ｐゴシック" pitchFamily="34" charset="-128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9250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93964" y="609692"/>
            <a:ext cx="89500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 smtClean="0">
                <a:latin typeface="Aharoni" pitchFamily="2" charset="-79"/>
                <a:cs typeface="Aharoni" pitchFamily="2" charset="-79"/>
              </a:rPr>
              <a:t>SISTEMA COMPLEJO MARINO – HUMEDALES COSTEROS – SELVAS INUNDABLES – SELVAS MEDIANAS</a:t>
            </a:r>
            <a:endParaRPr lang="es-MX" sz="2400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744" y="1446953"/>
            <a:ext cx="4793674" cy="4936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124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PROBOOK6455\Desktop\DSC0612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764" y="1228261"/>
            <a:ext cx="3720235" cy="262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PROBOOK6455\Desktop\100_1377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18" y="1228261"/>
            <a:ext cx="3643746" cy="262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PROBOOK6455\Desktop\101_051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17" y="4208316"/>
            <a:ext cx="3643747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87"/>
          <a:stretch/>
        </p:blipFill>
        <p:spPr>
          <a:xfrm>
            <a:off x="5070763" y="4139043"/>
            <a:ext cx="3720235" cy="235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74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84908" y="734290"/>
            <a:ext cx="7647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latin typeface="Aharoni" pitchFamily="2" charset="-79"/>
                <a:cs typeface="Aharoni" pitchFamily="2" charset="-79"/>
              </a:rPr>
              <a:t>ESPECIES INDICADORAS, PARAGUAS Y EMBLEMATICAS.</a:t>
            </a:r>
            <a:endParaRPr lang="es-MX" sz="2000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45" y="1995054"/>
            <a:ext cx="3706813" cy="278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107" y="1995055"/>
            <a:ext cx="3724546" cy="278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2286000" y="535027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dirty="0" smtClean="0">
                <a:latin typeface="Aharoni" pitchFamily="2" charset="-79"/>
                <a:cs typeface="Aharoni" pitchFamily="2" charset="-79"/>
              </a:rPr>
              <a:t>TORTUGAS MARINAS: CAREY Y BLANCA</a:t>
            </a:r>
            <a:endParaRPr lang="es-MX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4888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582198"/>
            <a:ext cx="5874327" cy="3829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437554" y="678872"/>
            <a:ext cx="2143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Aharoni" pitchFamily="2" charset="-79"/>
                <a:cs typeface="Aharoni" pitchFamily="2" charset="-79"/>
              </a:rPr>
              <a:t>JAGUAR</a:t>
            </a:r>
            <a:endParaRPr lang="es-MX" sz="2400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7846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725" y="3532510"/>
            <a:ext cx="3473739" cy="2377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8" y="1322810"/>
            <a:ext cx="3570400" cy="235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4904507" y="2129826"/>
            <a:ext cx="3158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latin typeface="Aharoni" pitchFamily="2" charset="-79"/>
                <a:cs typeface="Aharoni" pitchFamily="2" charset="-79"/>
              </a:rPr>
              <a:t>FLAMENCO</a:t>
            </a:r>
            <a:r>
              <a:rPr lang="es-MX" dirty="0" smtClean="0"/>
              <a:t> </a:t>
            </a:r>
            <a:r>
              <a:rPr lang="es-MX" dirty="0" smtClean="0">
                <a:latin typeface="Aharoni" pitchFamily="2" charset="-79"/>
                <a:cs typeface="Aharoni" pitchFamily="2" charset="-79"/>
              </a:rPr>
              <a:t>ROSA</a:t>
            </a:r>
            <a:endParaRPr lang="es-MX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2133600" y="4721025"/>
            <a:ext cx="37227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>
                <a:solidFill>
                  <a:prstClr val="black"/>
                </a:solidFill>
                <a:latin typeface="Aharoni" pitchFamily="2" charset="-79"/>
                <a:cs typeface="Aharoni" pitchFamily="2" charset="-79"/>
              </a:rPr>
              <a:t>PELICANO BLANCO </a:t>
            </a:r>
            <a:endParaRPr lang="es-MX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9280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23" y="1302890"/>
            <a:ext cx="3812598" cy="2489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290" y="1328578"/>
            <a:ext cx="3160148" cy="2463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23" y="4067549"/>
            <a:ext cx="3812598" cy="2464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290" y="4067549"/>
            <a:ext cx="3125506" cy="2464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807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527" y="1679236"/>
            <a:ext cx="4626264" cy="3451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946563" y="503458"/>
            <a:ext cx="2618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Aharoni" pitchFamily="2" charset="-79"/>
                <a:cs typeface="Aharoni" pitchFamily="2" charset="-79"/>
              </a:rPr>
              <a:t>POBLACION</a:t>
            </a:r>
            <a:endParaRPr lang="es-MX" sz="24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450089" y="1246401"/>
            <a:ext cx="32906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>
                <a:latin typeface="Aharoni" pitchFamily="2" charset="-79"/>
                <a:cs typeface="Aharoni" pitchFamily="2" charset="-79"/>
              </a:rPr>
              <a:t>ISLA DE HOLBOX: 1,486 HAB.</a:t>
            </a:r>
            <a:endParaRPr lang="es-MX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506983" y="2088227"/>
            <a:ext cx="3233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>
                <a:latin typeface="Aharoni" pitchFamily="2" charset="-79"/>
                <a:cs typeface="Aharoni" pitchFamily="2" charset="-79"/>
              </a:rPr>
              <a:t>CHIQUILA: 1,466 HAB.</a:t>
            </a:r>
            <a:endParaRPr lang="es-MX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83726" y="3035542"/>
            <a:ext cx="32570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>
                <a:latin typeface="Aharoni" pitchFamily="2" charset="-79"/>
                <a:cs typeface="Aharoni" pitchFamily="2" charset="-79"/>
              </a:rPr>
              <a:t>SAN EUSEBIO: 50 HAB.</a:t>
            </a:r>
            <a:endParaRPr lang="es-MX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410599" y="3978624"/>
            <a:ext cx="31443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>
                <a:latin typeface="Aharoni" pitchFamily="2" charset="-79"/>
                <a:cs typeface="Aharoni" pitchFamily="2" charset="-79"/>
              </a:rPr>
              <a:t>SOLFERINO: 500 HAB.  </a:t>
            </a:r>
            <a:endParaRPr lang="es-MX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06982" y="4945846"/>
            <a:ext cx="3344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>
                <a:latin typeface="Aharoni" pitchFamily="2" charset="-79"/>
                <a:cs typeface="Aharoni" pitchFamily="2" charset="-79"/>
              </a:rPr>
              <a:t>SAN ANGEL: 800 HAB.</a:t>
            </a:r>
            <a:endParaRPr lang="es-MX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506983" y="5752007"/>
            <a:ext cx="29012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>
                <a:latin typeface="Aharoni" pitchFamily="2" charset="-79"/>
                <a:cs typeface="Aharoni" pitchFamily="2" charset="-79"/>
              </a:rPr>
              <a:t>KANTUNILKIN: 7,150 HAB.</a:t>
            </a:r>
            <a:endParaRPr lang="es-MX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5348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52157" y="830174"/>
            <a:ext cx="7869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latin typeface="Aharoni" pitchFamily="2" charset="-79"/>
                <a:cs typeface="Aharoni" pitchFamily="2" charset="-79"/>
              </a:rPr>
              <a:t>RECURSOS HUMANOS PARA LA ADMINISTRACION DEL AREA</a:t>
            </a:r>
            <a:endParaRPr lang="es-MX" sz="20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809099" y="1257083"/>
            <a:ext cx="423949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latin typeface="Aharoni" pitchFamily="2" charset="-79"/>
                <a:cs typeface="Aharoni" pitchFamily="2" charset="-79"/>
              </a:rPr>
              <a:t>DIRECTOR</a:t>
            </a:r>
          </a:p>
          <a:p>
            <a:r>
              <a:rPr lang="es-MX" sz="2000" b="1" dirty="0" smtClean="0">
                <a:latin typeface="Aharoni" pitchFamily="2" charset="-79"/>
                <a:cs typeface="Aharoni" pitchFamily="2" charset="-79"/>
              </a:rPr>
              <a:t>2 JEFES DE PROYECTO</a:t>
            </a:r>
          </a:p>
          <a:p>
            <a:r>
              <a:rPr lang="es-MX" sz="2000" b="1" dirty="0" smtClean="0">
                <a:latin typeface="Aharoni" pitchFamily="2" charset="-79"/>
                <a:cs typeface="Aharoni" pitchFamily="2" charset="-79"/>
              </a:rPr>
              <a:t>3 ENLACES DE ALTA RESPONSABILIDAD</a:t>
            </a:r>
          </a:p>
          <a:p>
            <a:r>
              <a:rPr lang="es-MX" sz="2000" b="1" dirty="0" smtClean="0">
                <a:latin typeface="Aharoni" pitchFamily="2" charset="-79"/>
                <a:cs typeface="Aharoni" pitchFamily="2" charset="-79"/>
              </a:rPr>
              <a:t>1 JEFE DE PROYECTO PNUD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260472" y="3094637"/>
            <a:ext cx="55972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latin typeface="Aharoni" pitchFamily="2" charset="-79"/>
                <a:cs typeface="Aharoni" pitchFamily="2" charset="-79"/>
              </a:rPr>
              <a:t>RECURSOS MATERIALES E INFRAESTRUCTURA</a:t>
            </a:r>
            <a:endParaRPr lang="es-MX" sz="20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789705" y="3511372"/>
            <a:ext cx="57939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latin typeface="Aharoni" pitchFamily="2" charset="-79"/>
                <a:cs typeface="Aharoni" pitchFamily="2" charset="-79"/>
              </a:rPr>
              <a:t>ESTACION DE CAMPO EN KANTUNILKIN</a:t>
            </a:r>
          </a:p>
          <a:p>
            <a:r>
              <a:rPr lang="es-MX" sz="2000" b="1" dirty="0" smtClean="0">
                <a:latin typeface="Aharoni" pitchFamily="2" charset="-79"/>
                <a:cs typeface="Aharoni" pitchFamily="2" charset="-79"/>
              </a:rPr>
              <a:t>ESTACION DE CAMPO EN HOLBOX</a:t>
            </a:r>
          </a:p>
          <a:p>
            <a:r>
              <a:rPr lang="es-MX" sz="2000" b="1" dirty="0" smtClean="0">
                <a:latin typeface="Aharoni" pitchFamily="2" charset="-79"/>
                <a:cs typeface="Aharoni" pitchFamily="2" charset="-79"/>
              </a:rPr>
              <a:t>PARADOR TURISTICO ISLA PASION Y MUELLE</a:t>
            </a:r>
          </a:p>
          <a:p>
            <a:endParaRPr lang="es-MX" sz="2000" b="1" dirty="0">
              <a:latin typeface="Aharoni" pitchFamily="2" charset="-79"/>
              <a:cs typeface="Aharoni" pitchFamily="2" charset="-79"/>
            </a:endParaRPr>
          </a:p>
          <a:p>
            <a:r>
              <a:rPr lang="es-MX" sz="2000" b="1" dirty="0" smtClean="0">
                <a:latin typeface="Aharoni" pitchFamily="2" charset="-79"/>
                <a:cs typeface="Aharoni" pitchFamily="2" charset="-79"/>
              </a:rPr>
              <a:t>4 CAMIONETAS PICK UP</a:t>
            </a:r>
          </a:p>
          <a:p>
            <a:r>
              <a:rPr lang="es-MX" sz="2000" b="1" dirty="0" smtClean="0">
                <a:latin typeface="Aharoni" pitchFamily="2" charset="-79"/>
                <a:cs typeface="Aharoni" pitchFamily="2" charset="-79"/>
              </a:rPr>
              <a:t>2 CUATRIMOTOS</a:t>
            </a:r>
          </a:p>
          <a:p>
            <a:r>
              <a:rPr lang="es-MX" sz="2000" b="1" dirty="0" smtClean="0">
                <a:latin typeface="Aharoni" pitchFamily="2" charset="-79"/>
                <a:cs typeface="Aharoni" pitchFamily="2" charset="-79"/>
              </a:rPr>
              <a:t>2 LANCHAS</a:t>
            </a:r>
          </a:p>
          <a:p>
            <a:endParaRPr lang="es-MX" sz="2000" b="1" dirty="0">
              <a:latin typeface="Aharoni" pitchFamily="2" charset="-79"/>
              <a:cs typeface="Aharoni" pitchFamily="2" charset="-79"/>
            </a:endParaRPr>
          </a:p>
          <a:p>
            <a:r>
              <a:rPr lang="es-MX" sz="2000" b="1" dirty="0" smtClean="0">
                <a:latin typeface="Aharoni" pitchFamily="2" charset="-79"/>
                <a:cs typeface="Aharoni" pitchFamily="2" charset="-79"/>
              </a:rPr>
              <a:t>EQUIPAMIENTO DE OFICINA Y DE CAMPO</a:t>
            </a:r>
            <a:endParaRPr lang="es-MX" sz="2000" b="1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3418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607127" y="914400"/>
            <a:ext cx="630381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Aharoni" pitchFamily="2" charset="-79"/>
                <a:cs typeface="Aharoni" pitchFamily="2" charset="-79"/>
              </a:rPr>
              <a:t>PRINCIPALES AMENAZAS:</a:t>
            </a:r>
          </a:p>
          <a:p>
            <a:endParaRPr lang="es-MX" dirty="0" smtClean="0"/>
          </a:p>
          <a:p>
            <a:endParaRPr lang="es-MX" dirty="0"/>
          </a:p>
          <a:p>
            <a:pPr marL="285750" indent="-285750">
              <a:buFont typeface="Arial" pitchFamily="34" charset="0"/>
              <a:buChar char="•"/>
            </a:pPr>
            <a:r>
              <a:rPr lang="es-MX" dirty="0" smtClean="0">
                <a:latin typeface="Aharoni" pitchFamily="2" charset="-79"/>
                <a:cs typeface="Aharoni" pitchFamily="2" charset="-79"/>
              </a:rPr>
              <a:t>INCENDIOS POR CAMBIO DE USO DEL SUELO</a:t>
            </a:r>
          </a:p>
          <a:p>
            <a:pPr marL="285750" indent="-285750">
              <a:buFont typeface="Arial" pitchFamily="34" charset="0"/>
              <a:buChar char="•"/>
            </a:pPr>
            <a:endParaRPr lang="es-MX" dirty="0"/>
          </a:p>
          <a:p>
            <a:pPr marL="285750" indent="-285750">
              <a:buFont typeface="Arial" pitchFamily="34" charset="0"/>
              <a:buChar char="•"/>
            </a:pPr>
            <a:r>
              <a:rPr lang="es-MX" dirty="0" smtClean="0">
                <a:latin typeface="Aharoni" pitchFamily="2" charset="-79"/>
                <a:cs typeface="Aharoni" pitchFamily="2" charset="-79"/>
              </a:rPr>
              <a:t>PESCA EN EL INTERIOR DE LA LAGUNA CON ARTES DE PESCA PROHIBIDOS</a:t>
            </a:r>
          </a:p>
          <a:p>
            <a:pPr marL="285750" indent="-285750">
              <a:buFont typeface="Arial" pitchFamily="34" charset="0"/>
              <a:buChar char="•"/>
            </a:pPr>
            <a:endParaRPr lang="es-MX" dirty="0">
              <a:latin typeface="Aharoni" pitchFamily="2" charset="-79"/>
              <a:cs typeface="Aharoni" pitchFamily="2" charset="-79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MX" dirty="0" smtClean="0">
                <a:latin typeface="Aharoni" pitchFamily="2" charset="-79"/>
                <a:cs typeface="Aharoni" pitchFamily="2" charset="-79"/>
              </a:rPr>
              <a:t>SOBREPESCA DE ESPECIES COMERCIALES Y LA CONCECUENTE PESCA INCIDENTAL</a:t>
            </a:r>
          </a:p>
          <a:p>
            <a:pPr marL="285750" indent="-285750">
              <a:buFont typeface="Arial" pitchFamily="34" charset="0"/>
              <a:buChar char="•"/>
            </a:pPr>
            <a:endParaRPr lang="es-MX" dirty="0">
              <a:latin typeface="Aharoni" pitchFamily="2" charset="-79"/>
              <a:cs typeface="Aharoni" pitchFamily="2" charset="-79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MX" dirty="0" smtClean="0">
                <a:latin typeface="Aharoni" pitchFamily="2" charset="-79"/>
                <a:cs typeface="Aharoni" pitchFamily="2" charset="-79"/>
              </a:rPr>
              <a:t>SOBRE DEMANDA DE AUTORIZACIONES PARA ACTIVIDADES TURISTICO RECREATIVAS</a:t>
            </a:r>
          </a:p>
          <a:p>
            <a:pPr marL="285750" indent="-285750">
              <a:buFont typeface="Arial" pitchFamily="34" charset="0"/>
              <a:buChar char="•"/>
            </a:pPr>
            <a:endParaRPr lang="es-MX" dirty="0">
              <a:latin typeface="Aharoni" pitchFamily="2" charset="-79"/>
              <a:cs typeface="Aharoni" pitchFamily="2" charset="-79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MX" dirty="0" smtClean="0">
                <a:latin typeface="Aharoni" pitchFamily="2" charset="-79"/>
                <a:cs typeface="Aharoni" pitchFamily="2" charset="-79"/>
              </a:rPr>
              <a:t>PRESION POR AUTORIZACION DE DESARROLLOS TURISTICOS</a:t>
            </a:r>
          </a:p>
          <a:p>
            <a:pPr marL="285750" indent="-285750">
              <a:buFont typeface="Arial" pitchFamily="34" charset="0"/>
              <a:buChar char="•"/>
            </a:pPr>
            <a:endParaRPr lang="es-MX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2895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475" y="1019174"/>
            <a:ext cx="5066434" cy="5318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737" y="4024313"/>
            <a:ext cx="15795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06" y="2740025"/>
            <a:ext cx="1865313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155" y="1338695"/>
            <a:ext cx="1884363" cy="79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7397" y="5356513"/>
            <a:ext cx="1646237" cy="79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200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078182" y="928255"/>
            <a:ext cx="5237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Aharoni" pitchFamily="2" charset="-79"/>
                <a:cs typeface="Aharoni" pitchFamily="2" charset="-79"/>
              </a:rPr>
              <a:t>CONSEJO ASESOR</a:t>
            </a:r>
            <a:endParaRPr lang="es-MX" sz="2400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7170" name="Picture 2" descr="C:\Users\PROBOOK6455\Documentos públicos\YUMBALAM\PROGRAMA DE MANEJO\PROGRAMA DE MANEJO DGOR 1\DISCO 1\FOTOS ERNESTO\FOTOS\DSC0438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44" y="1614484"/>
            <a:ext cx="3022817" cy="2266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PROBOOK6455\Documentos públicos\YUMBALAM\PROGRAMA DE MANEJO\PROGRAMA DE MANEJO DGOR 1\DISCO 1\FOTOS ERNESTO\FOTOS\DSC04410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435" y="1614485"/>
            <a:ext cx="3022818" cy="2266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PROBOOK6455\Documentos públicos\YUMBALAM\PROGRAMA DE MANEJO\PROGRAMA DE MANEJO DGOR 1\DISCO 1\FOTOS ERNESTO\FOTOS\DSC0441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44" y="4167477"/>
            <a:ext cx="3022817" cy="2266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PROBOOK6455\Documentos públicos\YUMBALAM\PROGRAMA DE MANEJO\PROGRAMA DE MANEJO DGOR 1\DISCO 1\FOTOS ERNESTO\FOTOS\DSC04398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436" y="4167477"/>
            <a:ext cx="3022817" cy="2266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116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981200" y="734293"/>
            <a:ext cx="5652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Aharoni" pitchFamily="2" charset="-79"/>
                <a:cs typeface="Aharoni" pitchFamily="2" charset="-79"/>
              </a:rPr>
              <a:t>ACTIVIDADES</a:t>
            </a:r>
            <a:endParaRPr lang="es-MX" sz="24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955964" y="1430797"/>
            <a:ext cx="757497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MX" sz="2200" b="1" dirty="0" smtClean="0"/>
              <a:t>PROGRAMA DE MANEJO: PUBLICACION EN EL DOF.</a:t>
            </a:r>
          </a:p>
          <a:p>
            <a:pPr marL="285750" indent="-285750">
              <a:buFont typeface="Arial" pitchFamily="34" charset="0"/>
              <a:buChar char="•"/>
            </a:pPr>
            <a:endParaRPr lang="es-MX" sz="2200" b="1" dirty="0"/>
          </a:p>
          <a:p>
            <a:pPr marL="285750" indent="-285750">
              <a:buFont typeface="Arial" pitchFamily="34" charset="0"/>
              <a:buChar char="•"/>
            </a:pPr>
            <a:r>
              <a:rPr lang="es-MX" sz="2200" b="1" dirty="0" smtClean="0"/>
              <a:t>PREVENCION Y CONTROL DE INCENDIOS: CAMPAÑA DE PREVENCION, BRIGADA DE COMBATE</a:t>
            </a:r>
          </a:p>
          <a:p>
            <a:pPr marL="285750" indent="-285750">
              <a:buFont typeface="Arial" pitchFamily="34" charset="0"/>
              <a:buChar char="•"/>
            </a:pPr>
            <a:endParaRPr lang="es-MX" sz="2200" b="1" dirty="0"/>
          </a:p>
          <a:p>
            <a:pPr marL="285750" indent="-285750">
              <a:buFont typeface="Arial" pitchFamily="34" charset="0"/>
              <a:buChar char="•"/>
            </a:pPr>
            <a:r>
              <a:rPr lang="es-MX" sz="2200" b="1" dirty="0" smtClean="0"/>
              <a:t>SUPERVISION Y VIGILANCIA: RECORRIDOS, PROFEPA, COMITÉ DE VIGILANCIA COMUNITARIA</a:t>
            </a:r>
          </a:p>
          <a:p>
            <a:pPr marL="285750" indent="-285750">
              <a:buFont typeface="Arial" pitchFamily="34" charset="0"/>
              <a:buChar char="•"/>
            </a:pPr>
            <a:endParaRPr lang="es-MX" sz="2200" b="1" dirty="0"/>
          </a:p>
          <a:p>
            <a:pPr marL="285750" indent="-285750">
              <a:buFont typeface="Arial" pitchFamily="34" charset="0"/>
              <a:buChar char="•"/>
            </a:pPr>
            <a:r>
              <a:rPr lang="es-MX" sz="2200" b="1" dirty="0" smtClean="0"/>
              <a:t>PERMISOS Y AUTORIZACIONES: SUPERVISION DE LA ACTIVIDAD, COBRO DE DERECHOS.</a:t>
            </a:r>
          </a:p>
          <a:p>
            <a:pPr marL="285750" indent="-285750">
              <a:buFont typeface="Arial" pitchFamily="34" charset="0"/>
              <a:buChar char="•"/>
            </a:pPr>
            <a:endParaRPr lang="es-MX" sz="2200" b="1" dirty="0"/>
          </a:p>
          <a:p>
            <a:pPr marL="285750" indent="-285750">
              <a:buFont typeface="Arial" pitchFamily="34" charset="0"/>
              <a:buChar char="•"/>
            </a:pPr>
            <a:r>
              <a:rPr lang="es-MX" sz="2200" b="1" dirty="0" smtClean="0"/>
              <a:t>PROGRAMAS DE SUBSIDIO: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MX" sz="2200" b="1" dirty="0" smtClean="0"/>
              <a:t>PROCODES, PROYECTOS PRODUCTIVOS, CAPACITACION, ESTUDIOS.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MX" sz="2200" b="1" dirty="0" smtClean="0"/>
              <a:t>PROVICOM, PROGRAMA DE VIGILANCIA COMUNITARIA.</a:t>
            </a:r>
          </a:p>
        </p:txBody>
      </p:sp>
    </p:spTree>
    <p:extLst>
      <p:ext uri="{BB962C8B-B14F-4D97-AF65-F5344CB8AC3E}">
        <p14:creationId xmlns:p14="http://schemas.microsoft.com/office/powerpoint/2010/main" val="246615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:\RESPALDO PP\IMAGENES\FOTOS DE ERNESTO Y EST. KK\CONSTRUCCION TECHO KK\101_284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74" y="797394"/>
            <a:ext cx="3306763" cy="248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F:\RESPALDO PP\IMAGENES\FOTOS DE ERNESTO Y EST. KK\FOTOS CESARIN\Diciembre86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344" y="892632"/>
            <a:ext cx="3314565" cy="248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F:\RESPALDO PP\IMAGENES\FOTOS DE ERNESTO Y EST. KK\FOTOS CESARIN\Diciembre884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017" y="3643098"/>
            <a:ext cx="2175165" cy="2900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F:\RESPALDO PP\IMAGENES\FOTOS DE ERNESTO Y EST. KK\CONSTRUCCION TECHO KK\101_2841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219" y="3840372"/>
            <a:ext cx="3334472" cy="250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467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C:\Users\APFFYB01\Pictures\muebles fotos\DSC01616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52" y="286300"/>
            <a:ext cx="4112896" cy="3055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587" y="3570477"/>
            <a:ext cx="4040641" cy="3030481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963" y="286300"/>
            <a:ext cx="4073891" cy="3055419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53" y="3516286"/>
            <a:ext cx="4112896" cy="308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74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213961" y="2616293"/>
            <a:ext cx="4461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 smtClean="0">
                <a:latin typeface="Aharoni" pitchFamily="2" charset="-79"/>
                <a:cs typeface="Aharoni" pitchFamily="2" charset="-79"/>
              </a:rPr>
              <a:t>GRACIAS</a:t>
            </a:r>
            <a:endParaRPr lang="es-MX" sz="40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380509" y="5694221"/>
            <a:ext cx="54725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200" dirty="0" smtClean="0">
                <a:latin typeface="Aharoni" pitchFamily="2" charset="-79"/>
                <a:cs typeface="Aharoni" pitchFamily="2" charset="-79"/>
              </a:rPr>
              <a:t>M. En C. JOSE R DE LA GALA MENDEZ</a:t>
            </a:r>
          </a:p>
          <a:p>
            <a:pPr algn="r"/>
            <a:r>
              <a:rPr lang="es-MX" sz="2200" dirty="0" smtClean="0">
                <a:latin typeface="Aharoni" pitchFamily="2" charset="-79"/>
                <a:cs typeface="Aharoni" pitchFamily="2" charset="-79"/>
              </a:rPr>
              <a:t>delagala@conanp.gob.mx</a:t>
            </a:r>
            <a:endParaRPr lang="es-MX" sz="2200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7920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306</Words>
  <Application>Microsoft Office PowerPoint</Application>
  <PresentationFormat>Presentación en pantalla (4:3)</PresentationFormat>
  <Paragraphs>69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11APCE0214</dc:creator>
  <cp:lastModifiedBy>Natalia Mendizabal</cp:lastModifiedBy>
  <cp:revision>35</cp:revision>
  <dcterms:created xsi:type="dcterms:W3CDTF">2013-01-14T23:43:12Z</dcterms:created>
  <dcterms:modified xsi:type="dcterms:W3CDTF">2013-08-06T14:47:36Z</dcterms:modified>
</cp:coreProperties>
</file>