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8"/>
  </p:notesMasterIdLst>
  <p:sldIdLst>
    <p:sldId id="273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288" r:id="rId14"/>
    <p:sldId id="289" r:id="rId15"/>
    <p:sldId id="290" r:id="rId16"/>
    <p:sldId id="307" r:id="rId17"/>
    <p:sldId id="291" r:id="rId18"/>
    <p:sldId id="293" r:id="rId19"/>
    <p:sldId id="294" r:id="rId20"/>
    <p:sldId id="295" r:id="rId21"/>
    <p:sldId id="296" r:id="rId22"/>
    <p:sldId id="297" r:id="rId23"/>
    <p:sldId id="300" r:id="rId24"/>
    <p:sldId id="303" r:id="rId25"/>
    <p:sldId id="298" r:id="rId26"/>
    <p:sldId id="304" r:id="rId27"/>
    <p:sldId id="305" r:id="rId28"/>
    <p:sldId id="306" r:id="rId29"/>
    <p:sldId id="299" r:id="rId30"/>
    <p:sldId id="301" r:id="rId31"/>
    <p:sldId id="302" r:id="rId32"/>
    <p:sldId id="257" r:id="rId33"/>
    <p:sldId id="259" r:id="rId34"/>
    <p:sldId id="260" r:id="rId35"/>
    <p:sldId id="261" r:id="rId36"/>
    <p:sldId id="262" r:id="rId37"/>
    <p:sldId id="263" r:id="rId38"/>
    <p:sldId id="264" r:id="rId39"/>
    <p:sldId id="265" r:id="rId40"/>
    <p:sldId id="266" r:id="rId41"/>
    <p:sldId id="267" r:id="rId42"/>
    <p:sldId id="268" r:id="rId43"/>
    <p:sldId id="269" r:id="rId44"/>
    <p:sldId id="270" r:id="rId45"/>
    <p:sldId id="271" r:id="rId46"/>
    <p:sldId id="272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mes\Documents\TIDE\TIDE%20James\Monitoring%20-%20James\FSA\Fisheries%20dependent%20vs%20independent%20size%20data%202012\Lobster%20FSA%20vs%20UW%202009-12%20length%20da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mes\Documents\TIDE\TIDE%20James\Monitoring%20-%20James\FSA\Conch_FSA\Fisheries%20dependent%20vs%20independent%20size%20data%202012\2_Lobster%20FSA%20vs%20UW%202009-12%20length%20da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mes\Documents\TIDE\TIDE%20James\Monitoring%20-%20James\FSA\Fisheries%20dependent%20vs%20independent%20size%20data%202012\Lobster%20FSA%20vs%20UW%202009-12%20length%20dat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mes\Documents\TIDE\TIDE%20James\Monitoring%20-%20James\FSA\Fisheries%20dependent%20vs%20independent%20size%20data%202012\Conch%20FSA%20vs%20UW%202009-12%20Length%20Dat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mes\Documents\TIDE\TIDE%20James\Monitoring%20-%20James\FSA\Fisheries%20dependent%20vs%20independent%20size%20data%202012\Conch%20FSA%20vs%20UW%202009-12%20Length%20Data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mes\Documents\TIDE\TIDE%20James\Monitoring%20-%20James\FSA\Fisheries%20dependent%20vs%20independent%20size%20data%202012\Conch%20FSA%20vs%20UW%202009-12%20Length%20Data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James\Documents\TIDE\TIDE%20James\Monitoring%20-%20James\FSA\Conch_FSA\Fisheries%20dependent%20vs%20independent%20size%20data%202012\1_Conch%20FSA%20vs%20UW%202009-12%20Length%20Data_by%20season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mes\Documents\TIDE\TIDE%20James\Monitoring%20-%20James\FSA\Conch_FSA\Fisheries%20dependent%20vs%20independent%20size%20data%202012\1_Conch%20FSA%20vs%20UW%202009-12%20Length%20Data_by%20season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mes\Documents\TIDE\TIDE%20James\Monitoring%20-%20James\FSA\Conch_FSA\Fisheries%20dependent%20vs%20independent%20size%20data%202012\1_Conch%20FSA%20vs%20UW%202009-12%20Length%20Data_by%20season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mes\Documents\TIDE\TIDE%20James\Monitoring%20-%20James\FSA\Conch_FSA\Fisheries%20dependent%20vs%20independent%20size%20data%202012\1_Conch%20FSA%20vs%20UW%202009-12%20Length%20Data_by%20season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mes\Documents\TIDE\TIDE%20James\Monitoring%20-%20James\FSA\Conch_FSA\Fisheries%20dependent%20vs%20independent%20size%20data%202012\1_Conch%20FSA%20vs%20UW%202009-12%20Length%20Data_by%20seas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2009 Lobster carapace length distribution - Fished vs Unfished - </a:t>
            </a:r>
          </a:p>
          <a:p>
            <a:pPr>
              <a:defRPr/>
            </a:pPr>
            <a:r>
              <a:rPr lang="en-US"/>
              <a:t>all data (%)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1647451141844684"/>
          <c:y val="0.15253809757297793"/>
          <c:w val="0.69245153988778929"/>
          <c:h val="0.73311032674786836"/>
        </c:manualLayout>
      </c:layout>
      <c:lineChart>
        <c:grouping val="standard"/>
        <c:varyColors val="0"/>
        <c:ser>
          <c:idx val="1"/>
          <c:order val="0"/>
          <c:tx>
            <c:v>2009 Unfished</c:v>
          </c:tx>
          <c:spPr>
            <a:ln>
              <a:solidFill>
                <a:srgbClr val="00B050"/>
              </a:solidFill>
            </a:ln>
          </c:spPr>
          <c:marker>
            <c:symbol val="diamond"/>
            <c:size val="7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'2009UW'!$A$276:$A$286</c:f>
              <c:strCache>
                <c:ptCount val="11"/>
                <c:pt idx="0">
                  <c:v>0 - &lt;2</c:v>
                </c:pt>
                <c:pt idx="1">
                  <c:v>2 - &lt;4</c:v>
                </c:pt>
                <c:pt idx="2">
                  <c:v>4 - &lt;6</c:v>
                </c:pt>
                <c:pt idx="3">
                  <c:v>6 - &lt;8</c:v>
                </c:pt>
                <c:pt idx="4">
                  <c:v>8 - &lt;10</c:v>
                </c:pt>
                <c:pt idx="5">
                  <c:v>10 - &lt;12</c:v>
                </c:pt>
                <c:pt idx="6">
                  <c:v>12 - &lt;14</c:v>
                </c:pt>
                <c:pt idx="7">
                  <c:v>14 - &lt;16</c:v>
                </c:pt>
                <c:pt idx="8">
                  <c:v>16 - &lt;18</c:v>
                </c:pt>
                <c:pt idx="9">
                  <c:v>18 - &lt;20</c:v>
                </c:pt>
                <c:pt idx="10">
                  <c:v>20+</c:v>
                </c:pt>
              </c:strCache>
            </c:strRef>
          </c:cat>
          <c:val>
            <c:numRef>
              <c:f>'2009UW'!$C$276:$C$286</c:f>
              <c:numCache>
                <c:formatCode>0.0</c:formatCode>
                <c:ptCount val="11"/>
                <c:pt idx="0">
                  <c:v>0.73800738007380073</c:v>
                </c:pt>
                <c:pt idx="1">
                  <c:v>4.428044280442804</c:v>
                </c:pt>
                <c:pt idx="2">
                  <c:v>9.5940959409594093</c:v>
                </c:pt>
                <c:pt idx="3">
                  <c:v>17.712177121771216</c:v>
                </c:pt>
                <c:pt idx="4">
                  <c:v>19.926199261992618</c:v>
                </c:pt>
                <c:pt idx="5">
                  <c:v>22.878228782287824</c:v>
                </c:pt>
                <c:pt idx="6">
                  <c:v>13.653136531365314</c:v>
                </c:pt>
                <c:pt idx="7">
                  <c:v>8.8560885608856079</c:v>
                </c:pt>
                <c:pt idx="8">
                  <c:v>1.4760147601476015</c:v>
                </c:pt>
                <c:pt idx="9">
                  <c:v>0.36900369003690037</c:v>
                </c:pt>
                <c:pt idx="10">
                  <c:v>0.36900369003690037</c:v>
                </c:pt>
              </c:numCache>
            </c:numRef>
          </c:val>
          <c:smooth val="1"/>
        </c:ser>
        <c:ser>
          <c:idx val="5"/>
          <c:order val="1"/>
          <c:tx>
            <c:v>2009 Fished</c:v>
          </c:tx>
          <c:spPr>
            <a:ln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'2009FSA'!$A$962:$A$971</c:f>
              <c:strCache>
                <c:ptCount val="10"/>
                <c:pt idx="0">
                  <c:v>0 - &lt;2</c:v>
                </c:pt>
                <c:pt idx="1">
                  <c:v>2 - &lt;4</c:v>
                </c:pt>
                <c:pt idx="2">
                  <c:v>4 - &lt;6</c:v>
                </c:pt>
                <c:pt idx="3">
                  <c:v>6 - &lt;8</c:v>
                </c:pt>
                <c:pt idx="4">
                  <c:v>8 - &lt;10</c:v>
                </c:pt>
                <c:pt idx="5">
                  <c:v>10 - &lt;12</c:v>
                </c:pt>
                <c:pt idx="6">
                  <c:v>12 - &lt;14</c:v>
                </c:pt>
                <c:pt idx="7">
                  <c:v>14 - &lt;16</c:v>
                </c:pt>
                <c:pt idx="8">
                  <c:v>16 - &lt;18</c:v>
                </c:pt>
                <c:pt idx="9">
                  <c:v>18 - &lt;20</c:v>
                </c:pt>
              </c:strCache>
            </c:strRef>
          </c:cat>
          <c:val>
            <c:numRef>
              <c:f>'2009FSA'!$C$962:$C$971</c:f>
              <c:numCache>
                <c:formatCode>0.0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7.4190177638453498</c:v>
                </c:pt>
                <c:pt idx="4">
                  <c:v>58.516196447230925</c:v>
                </c:pt>
                <c:pt idx="5">
                  <c:v>29.885057471264371</c:v>
                </c:pt>
                <c:pt idx="6">
                  <c:v>3.761755485893417</c:v>
                </c:pt>
                <c:pt idx="7">
                  <c:v>0.41797283176593525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976064"/>
        <c:axId val="134037504"/>
      </c:lineChart>
      <c:catAx>
        <c:axId val="13397606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Size Classes (cm)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134037504"/>
        <c:crosses val="autoZero"/>
        <c:auto val="1"/>
        <c:lblAlgn val="ctr"/>
        <c:lblOffset val="100"/>
        <c:noMultiLvlLbl val="0"/>
      </c:catAx>
      <c:valAx>
        <c:axId val="134037504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fished or unfished sample by year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1339760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2011 Lobster carapace length distribution - Fished vs Unfished - all data (%)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1963754210979659"/>
          <c:y val="0.16037011853032906"/>
          <c:w val="0.70022219995638513"/>
          <c:h val="0.72288961556329068"/>
        </c:manualLayout>
      </c:layout>
      <c:lineChart>
        <c:grouping val="standard"/>
        <c:varyColors val="0"/>
        <c:ser>
          <c:idx val="3"/>
          <c:order val="0"/>
          <c:tx>
            <c:v>2011 Unfished</c:v>
          </c:tx>
          <c:spPr>
            <a:ln>
              <a:solidFill>
                <a:srgbClr val="00B050"/>
              </a:solidFill>
            </a:ln>
          </c:spPr>
          <c:marker>
            <c:symbol val="diamond"/>
            <c:size val="7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'2011FSA'!$A$211:$A$221</c:f>
              <c:strCache>
                <c:ptCount val="11"/>
                <c:pt idx="0">
                  <c:v>0 - &lt;2</c:v>
                </c:pt>
                <c:pt idx="1">
                  <c:v>2 - &lt;4</c:v>
                </c:pt>
                <c:pt idx="2">
                  <c:v>4 - &lt;6</c:v>
                </c:pt>
                <c:pt idx="3">
                  <c:v>6 - &lt;8</c:v>
                </c:pt>
                <c:pt idx="4">
                  <c:v>8 - &lt;10</c:v>
                </c:pt>
                <c:pt idx="5">
                  <c:v>10 - &lt;12</c:v>
                </c:pt>
                <c:pt idx="6">
                  <c:v>12 - &lt;14</c:v>
                </c:pt>
                <c:pt idx="7">
                  <c:v>14 - &lt;16</c:v>
                </c:pt>
                <c:pt idx="8">
                  <c:v>16 - &lt;18</c:v>
                </c:pt>
                <c:pt idx="9">
                  <c:v>18 - &lt;20</c:v>
                </c:pt>
                <c:pt idx="10">
                  <c:v>20+</c:v>
                </c:pt>
              </c:strCache>
            </c:strRef>
          </c:cat>
          <c:val>
            <c:numRef>
              <c:f>'2011UW'!$C$336:$C$346</c:f>
              <c:numCache>
                <c:formatCode>0.0</c:formatCode>
                <c:ptCount val="11"/>
                <c:pt idx="0">
                  <c:v>0</c:v>
                </c:pt>
                <c:pt idx="1">
                  <c:v>4.2296072507552873</c:v>
                </c:pt>
                <c:pt idx="2">
                  <c:v>12.084592145015106</c:v>
                </c:pt>
                <c:pt idx="3">
                  <c:v>27.492447129909365</c:v>
                </c:pt>
                <c:pt idx="4">
                  <c:v>29.003021148036257</c:v>
                </c:pt>
                <c:pt idx="5">
                  <c:v>16.314199395770395</c:v>
                </c:pt>
                <c:pt idx="6">
                  <c:v>7.2507552870090644</c:v>
                </c:pt>
                <c:pt idx="7">
                  <c:v>3.6253776435045322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smooth val="1"/>
        </c:ser>
        <c:ser>
          <c:idx val="0"/>
          <c:order val="1"/>
          <c:tx>
            <c:v>2011 Fished</c:v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'2011FSA'!$A$211:$A$221</c:f>
              <c:strCache>
                <c:ptCount val="11"/>
                <c:pt idx="0">
                  <c:v>0 - &lt;2</c:v>
                </c:pt>
                <c:pt idx="1">
                  <c:v>2 - &lt;4</c:v>
                </c:pt>
                <c:pt idx="2">
                  <c:v>4 - &lt;6</c:v>
                </c:pt>
                <c:pt idx="3">
                  <c:v>6 - &lt;8</c:v>
                </c:pt>
                <c:pt idx="4">
                  <c:v>8 - &lt;10</c:v>
                </c:pt>
                <c:pt idx="5">
                  <c:v>10 - &lt;12</c:v>
                </c:pt>
                <c:pt idx="6">
                  <c:v>12 - &lt;14</c:v>
                </c:pt>
                <c:pt idx="7">
                  <c:v>14 - &lt;16</c:v>
                </c:pt>
                <c:pt idx="8">
                  <c:v>16 - &lt;18</c:v>
                </c:pt>
                <c:pt idx="9">
                  <c:v>18 - &lt;20</c:v>
                </c:pt>
                <c:pt idx="10">
                  <c:v>20+</c:v>
                </c:pt>
              </c:strCache>
            </c:strRef>
          </c:cat>
          <c:val>
            <c:numRef>
              <c:f>'2011FSA'!$C$211:$C$221</c:f>
              <c:numCache>
                <c:formatCode>0.0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29.61165048543689</c:v>
                </c:pt>
                <c:pt idx="4">
                  <c:v>62.621359223300978</c:v>
                </c:pt>
                <c:pt idx="5">
                  <c:v>6.7961165048543686</c:v>
                </c:pt>
                <c:pt idx="6">
                  <c:v>0.48543689320388345</c:v>
                </c:pt>
                <c:pt idx="7">
                  <c:v>0.48543689320388345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977600"/>
        <c:axId val="134039232"/>
      </c:lineChart>
      <c:catAx>
        <c:axId val="13397760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Size Classes (cm)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134039232"/>
        <c:crosses val="autoZero"/>
        <c:auto val="1"/>
        <c:lblAlgn val="ctr"/>
        <c:lblOffset val="100"/>
        <c:noMultiLvlLbl val="0"/>
      </c:catAx>
      <c:valAx>
        <c:axId val="134039232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fished or unfished sample by year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1339776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976719944698394"/>
          <c:y val="0.5004375742831676"/>
          <c:w val="0.19023280055301603"/>
          <c:h val="0.1068468810911871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2010 Lobster carapace length distribution - Fished vs Unfished - </a:t>
            </a:r>
          </a:p>
          <a:p>
            <a:pPr>
              <a:defRPr/>
            </a:pPr>
            <a:r>
              <a:rPr lang="en-US"/>
              <a:t>all data (%)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1647451141844684"/>
          <c:y val="0.1561699414069358"/>
          <c:w val="0.69652901185516947"/>
          <c:h val="0.72675583806884148"/>
        </c:manualLayout>
      </c:layout>
      <c:lineChart>
        <c:grouping val="standard"/>
        <c:varyColors val="0"/>
        <c:ser>
          <c:idx val="2"/>
          <c:order val="0"/>
          <c:tx>
            <c:v>2010 Unfished</c:v>
          </c:tx>
          <c:spPr>
            <a:ln>
              <a:solidFill>
                <a:srgbClr val="00B050"/>
              </a:solidFill>
            </a:ln>
          </c:spPr>
          <c:marker>
            <c:symbol val="diamond"/>
            <c:size val="7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'2010UW'!$A$123:$A$133</c:f>
              <c:strCache>
                <c:ptCount val="11"/>
                <c:pt idx="0">
                  <c:v>0 - &lt;2</c:v>
                </c:pt>
                <c:pt idx="1">
                  <c:v>2 - &lt;4</c:v>
                </c:pt>
                <c:pt idx="2">
                  <c:v>4 - &lt;6</c:v>
                </c:pt>
                <c:pt idx="3">
                  <c:v>6 - &lt;8</c:v>
                </c:pt>
                <c:pt idx="4">
                  <c:v>8 - &lt;10</c:v>
                </c:pt>
                <c:pt idx="5">
                  <c:v>10 - &lt;12</c:v>
                </c:pt>
                <c:pt idx="6">
                  <c:v>12 - &lt;14</c:v>
                </c:pt>
                <c:pt idx="7">
                  <c:v>14 - &lt;16</c:v>
                </c:pt>
                <c:pt idx="8">
                  <c:v>16 - &lt;18</c:v>
                </c:pt>
                <c:pt idx="9">
                  <c:v>18 - &lt;20</c:v>
                </c:pt>
                <c:pt idx="10">
                  <c:v>20+</c:v>
                </c:pt>
              </c:strCache>
            </c:strRef>
          </c:cat>
          <c:val>
            <c:numRef>
              <c:f>'2010UW'!$C$123:$C$133</c:f>
              <c:numCache>
                <c:formatCode>0.0</c:formatCode>
                <c:ptCount val="11"/>
                <c:pt idx="0">
                  <c:v>0</c:v>
                </c:pt>
                <c:pt idx="1">
                  <c:v>6.7796610169491522</c:v>
                </c:pt>
                <c:pt idx="2">
                  <c:v>13.559322033898304</c:v>
                </c:pt>
                <c:pt idx="3">
                  <c:v>24.576271186440678</c:v>
                </c:pt>
                <c:pt idx="4">
                  <c:v>24.576271186440678</c:v>
                </c:pt>
                <c:pt idx="5">
                  <c:v>21.1864406779661</c:v>
                </c:pt>
                <c:pt idx="6">
                  <c:v>4.2372881355932197</c:v>
                </c:pt>
                <c:pt idx="7">
                  <c:v>3.3898305084745761</c:v>
                </c:pt>
                <c:pt idx="8">
                  <c:v>0.84745762711864403</c:v>
                </c:pt>
                <c:pt idx="9">
                  <c:v>0.84745762711864403</c:v>
                </c:pt>
                <c:pt idx="10">
                  <c:v>0</c:v>
                </c:pt>
              </c:numCache>
            </c:numRef>
          </c:val>
          <c:smooth val="1"/>
        </c:ser>
        <c:ser>
          <c:idx val="6"/>
          <c:order val="1"/>
          <c:tx>
            <c:v>2010 Fished</c:v>
          </c:tx>
          <c:spPr>
            <a:ln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'2010FSA'!$A$1314:$A$1323</c:f>
              <c:strCache>
                <c:ptCount val="10"/>
                <c:pt idx="0">
                  <c:v>0 - &lt;2</c:v>
                </c:pt>
                <c:pt idx="1">
                  <c:v>2 - &lt;4</c:v>
                </c:pt>
                <c:pt idx="2">
                  <c:v>4 - &lt;6</c:v>
                </c:pt>
                <c:pt idx="3">
                  <c:v>6 - &lt;8</c:v>
                </c:pt>
                <c:pt idx="4">
                  <c:v>8 - &lt;10</c:v>
                </c:pt>
                <c:pt idx="5">
                  <c:v>10 - &lt;12</c:v>
                </c:pt>
                <c:pt idx="6">
                  <c:v>12 - &lt;14</c:v>
                </c:pt>
                <c:pt idx="7">
                  <c:v>14 - &lt;16</c:v>
                </c:pt>
                <c:pt idx="8">
                  <c:v>16 - &lt;18</c:v>
                </c:pt>
                <c:pt idx="9">
                  <c:v>18 - &lt;20</c:v>
                </c:pt>
              </c:strCache>
            </c:strRef>
          </c:cat>
          <c:val>
            <c:numRef>
              <c:f>'2010FSA'!$C$1314:$C$1323</c:f>
              <c:numCache>
                <c:formatCode>0.0</c:formatCode>
                <c:ptCount val="10"/>
                <c:pt idx="0">
                  <c:v>0</c:v>
                </c:pt>
                <c:pt idx="1">
                  <c:v>0.30557677616501144</c:v>
                </c:pt>
                <c:pt idx="2">
                  <c:v>0.15278838808250572</c:v>
                </c:pt>
                <c:pt idx="3">
                  <c:v>35.905271199388842</c:v>
                </c:pt>
                <c:pt idx="4">
                  <c:v>47.211611917494274</c:v>
                </c:pt>
                <c:pt idx="5">
                  <c:v>12.910618792971734</c:v>
                </c:pt>
                <c:pt idx="6">
                  <c:v>3.0557677616501149</c:v>
                </c:pt>
                <c:pt idx="7">
                  <c:v>0.30557677616501144</c:v>
                </c:pt>
                <c:pt idx="8">
                  <c:v>0.15278838808250572</c:v>
                </c:pt>
                <c:pt idx="9">
                  <c:v>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979136"/>
        <c:axId val="134042112"/>
      </c:lineChart>
      <c:catAx>
        <c:axId val="13397913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Size classes (cm)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134042112"/>
        <c:crosses val="autoZero"/>
        <c:auto val="1"/>
        <c:lblAlgn val="ctr"/>
        <c:lblOffset val="100"/>
        <c:noMultiLvlLbl val="0"/>
      </c:catAx>
      <c:valAx>
        <c:axId val="134042112"/>
        <c:scaling>
          <c:orientation val="minMax"/>
          <c:max val="7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fished or unfished sample by year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1339791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2009 Conch Shell Length Frequency Distribution - Unfished vs. Fished (%)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0886581887746662E-2"/>
          <c:y val="0.12801577189560059"/>
          <c:w val="0.72658605614882676"/>
          <c:h val="0.78380582147801448"/>
        </c:manualLayout>
      </c:layout>
      <c:lineChart>
        <c:grouping val="standard"/>
        <c:varyColors val="0"/>
        <c:ser>
          <c:idx val="3"/>
          <c:order val="1"/>
          <c:tx>
            <c:v>Unfished 2009</c:v>
          </c:tx>
          <c:spPr>
            <a:ln>
              <a:solidFill>
                <a:srgbClr val="00B05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'unfished conch length 2009'!$A$120:$A$126</c:f>
              <c:strCache>
                <c:ptCount val="7"/>
                <c:pt idx="0">
                  <c:v>0 - &lt;5</c:v>
                </c:pt>
                <c:pt idx="1">
                  <c:v>5 - &lt;10</c:v>
                </c:pt>
                <c:pt idx="2">
                  <c:v>10 - &lt;15</c:v>
                </c:pt>
                <c:pt idx="3">
                  <c:v>15 - &lt;20</c:v>
                </c:pt>
                <c:pt idx="4">
                  <c:v>20 - &lt;25</c:v>
                </c:pt>
                <c:pt idx="5">
                  <c:v>25 - &lt;30</c:v>
                </c:pt>
                <c:pt idx="6">
                  <c:v>30+</c:v>
                </c:pt>
              </c:strCache>
            </c:strRef>
          </c:cat>
          <c:val>
            <c:numRef>
              <c:f>'unfished conch length 2009'!$C$120:$C$126</c:f>
              <c:numCache>
                <c:formatCode>0.0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5.2173913043478262</c:v>
                </c:pt>
                <c:pt idx="3">
                  <c:v>20.869565217391305</c:v>
                </c:pt>
                <c:pt idx="4">
                  <c:v>64.347826086956516</c:v>
                </c:pt>
                <c:pt idx="5">
                  <c:v>8.695652173913043</c:v>
                </c:pt>
                <c:pt idx="6">
                  <c:v>0.86956521739130432</c:v>
                </c:pt>
              </c:numCache>
            </c:numRef>
          </c:val>
          <c:smooth val="1"/>
        </c:ser>
        <c:ser>
          <c:idx val="1"/>
          <c:order val="0"/>
          <c:tx>
            <c:v>Fished 2009</c:v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'Fished 2009'!$A$254:$A$260</c:f>
              <c:strCache>
                <c:ptCount val="7"/>
                <c:pt idx="0">
                  <c:v>0 - &lt;5</c:v>
                </c:pt>
                <c:pt idx="1">
                  <c:v>5 - &lt;10</c:v>
                </c:pt>
                <c:pt idx="2">
                  <c:v>10 - &lt;15</c:v>
                </c:pt>
                <c:pt idx="3">
                  <c:v>15 - &lt;20</c:v>
                </c:pt>
                <c:pt idx="4">
                  <c:v>20 - &lt;25</c:v>
                </c:pt>
                <c:pt idx="5">
                  <c:v>25 - &lt;30</c:v>
                </c:pt>
                <c:pt idx="6">
                  <c:v>30+</c:v>
                </c:pt>
              </c:strCache>
            </c:strRef>
          </c:cat>
          <c:val>
            <c:numRef>
              <c:f>'Fished 2009'!$C$254:$C$260</c:f>
              <c:numCache>
                <c:formatCode>0.0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0.80645161290322576</c:v>
                </c:pt>
                <c:pt idx="4">
                  <c:v>54.838709677419352</c:v>
                </c:pt>
                <c:pt idx="5">
                  <c:v>44.354838709677416</c:v>
                </c:pt>
                <c:pt idx="6">
                  <c:v>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979648"/>
        <c:axId val="134043840"/>
      </c:lineChart>
      <c:catAx>
        <c:axId val="13397964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Size Classes (cm)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134043840"/>
        <c:crosses val="autoZero"/>
        <c:auto val="1"/>
        <c:lblAlgn val="ctr"/>
        <c:lblOffset val="100"/>
        <c:noMultiLvlLbl val="0"/>
      </c:catAx>
      <c:valAx>
        <c:axId val="134043840"/>
        <c:scaling>
          <c:orientation val="minMax"/>
          <c:max val="1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fished or unfished sample by year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1339796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860899327949521"/>
          <c:y val="0.48382510078064839"/>
          <c:w val="0.18139100672050479"/>
          <c:h val="0.1001898412361864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2010 Conch Shell Length Frequency Distribution - Unfished vs. Fished (%)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7794942249115063E-2"/>
          <c:y val="0.11892575131140626"/>
          <c:w val="0.7395282724108535"/>
          <c:h val="0.78935851535423718"/>
        </c:manualLayout>
      </c:layout>
      <c:lineChart>
        <c:grouping val="standard"/>
        <c:varyColors val="0"/>
        <c:ser>
          <c:idx val="4"/>
          <c:order val="1"/>
          <c:tx>
            <c:v>Unfished 2010</c:v>
          </c:tx>
          <c:spPr>
            <a:ln>
              <a:solidFill>
                <a:srgbClr val="00B05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'Unfished conch length 2010'!$A$146:$A$152</c:f>
              <c:strCache>
                <c:ptCount val="7"/>
                <c:pt idx="0">
                  <c:v>0 - &lt;5</c:v>
                </c:pt>
                <c:pt idx="1">
                  <c:v>5 - &lt;10</c:v>
                </c:pt>
                <c:pt idx="2">
                  <c:v>10 - &lt;15</c:v>
                </c:pt>
                <c:pt idx="3">
                  <c:v>15 - &lt;20</c:v>
                </c:pt>
                <c:pt idx="4">
                  <c:v>20 - &lt;25</c:v>
                </c:pt>
                <c:pt idx="5">
                  <c:v>25 - &lt;30</c:v>
                </c:pt>
                <c:pt idx="6">
                  <c:v>30+</c:v>
                </c:pt>
              </c:strCache>
            </c:strRef>
          </c:cat>
          <c:val>
            <c:numRef>
              <c:f>'Unfished conch length 2010'!$C$146:$C$152</c:f>
              <c:numCache>
                <c:formatCode>0.0</c:formatCode>
                <c:ptCount val="7"/>
                <c:pt idx="0">
                  <c:v>0</c:v>
                </c:pt>
                <c:pt idx="1">
                  <c:v>2.1428571428571428</c:v>
                </c:pt>
                <c:pt idx="2">
                  <c:v>16.428571428571427</c:v>
                </c:pt>
                <c:pt idx="3">
                  <c:v>17.142857142857142</c:v>
                </c:pt>
                <c:pt idx="4">
                  <c:v>48.571428571428569</c:v>
                </c:pt>
                <c:pt idx="5">
                  <c:v>15.714285714285714</c:v>
                </c:pt>
                <c:pt idx="6">
                  <c:v>0</c:v>
                </c:pt>
              </c:numCache>
            </c:numRef>
          </c:val>
          <c:smooth val="1"/>
        </c:ser>
        <c:ser>
          <c:idx val="2"/>
          <c:order val="0"/>
          <c:tx>
            <c:v>Fished 2010</c:v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'Fished 2010'!$A$148:$A$154</c:f>
              <c:strCache>
                <c:ptCount val="7"/>
                <c:pt idx="0">
                  <c:v>0 - &lt;5</c:v>
                </c:pt>
                <c:pt idx="1">
                  <c:v>5 - &lt;10</c:v>
                </c:pt>
                <c:pt idx="2">
                  <c:v>10 - &lt;15</c:v>
                </c:pt>
                <c:pt idx="3">
                  <c:v>15 - &lt;20</c:v>
                </c:pt>
                <c:pt idx="4">
                  <c:v>20 - &lt;25</c:v>
                </c:pt>
                <c:pt idx="5">
                  <c:v>25 - &lt;30</c:v>
                </c:pt>
                <c:pt idx="6">
                  <c:v>30+</c:v>
                </c:pt>
              </c:strCache>
            </c:strRef>
          </c:cat>
          <c:val>
            <c:numRef>
              <c:f>'Fished 2010'!$C$148:$C$154</c:f>
              <c:numCache>
                <c:formatCode>0.0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0.70422535211267612</c:v>
                </c:pt>
                <c:pt idx="4">
                  <c:v>72.535211267605632</c:v>
                </c:pt>
                <c:pt idx="5">
                  <c:v>26.056338028169012</c:v>
                </c:pt>
                <c:pt idx="6">
                  <c:v>0.70422535211267612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371584"/>
        <c:axId val="146555456"/>
      </c:lineChart>
      <c:catAx>
        <c:axId val="14637158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Size Classes (cm)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146555456"/>
        <c:crosses val="autoZero"/>
        <c:auto val="1"/>
        <c:lblAlgn val="ctr"/>
        <c:lblOffset val="100"/>
        <c:noMultiLvlLbl val="0"/>
      </c:catAx>
      <c:valAx>
        <c:axId val="146555456"/>
        <c:scaling>
          <c:orientation val="minMax"/>
          <c:max val="1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fished or unfished sample by year</a:t>
                </a:r>
              </a:p>
            </c:rich>
          </c:tx>
          <c:layout>
            <c:manualLayout>
              <c:xMode val="edge"/>
              <c:yMode val="edge"/>
              <c:x val="0"/>
              <c:y val="0.2519203290856834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1463715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84366951810188"/>
          <c:y val="0.4418679423360547"/>
          <c:w val="0.18156330481898122"/>
          <c:h val="0.102693081375993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2011 Conch Shell Length Frequency Distribution - Unfished vs. Fished (%)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5959581979268752E-2"/>
          <c:y val="0.11984667541557305"/>
          <c:w val="0.7293318531680304"/>
          <c:h val="0.79332409466319154"/>
        </c:manualLayout>
      </c:layout>
      <c:lineChart>
        <c:grouping val="standard"/>
        <c:varyColors val="0"/>
        <c:ser>
          <c:idx val="5"/>
          <c:order val="1"/>
          <c:tx>
            <c:v>Unfished 2011</c:v>
          </c:tx>
          <c:spPr>
            <a:ln>
              <a:solidFill>
                <a:srgbClr val="00B05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'Unfished conch length 2011'!$A$142:$A$148</c:f>
              <c:strCache>
                <c:ptCount val="7"/>
                <c:pt idx="0">
                  <c:v>0 - &lt;5</c:v>
                </c:pt>
                <c:pt idx="1">
                  <c:v>5 - &lt;10</c:v>
                </c:pt>
                <c:pt idx="2">
                  <c:v>10 - &lt;15</c:v>
                </c:pt>
                <c:pt idx="3">
                  <c:v>15 - &lt;20</c:v>
                </c:pt>
                <c:pt idx="4">
                  <c:v>20 - &lt;25</c:v>
                </c:pt>
                <c:pt idx="5">
                  <c:v>25 - &lt;30</c:v>
                </c:pt>
                <c:pt idx="6">
                  <c:v>30+</c:v>
                </c:pt>
              </c:strCache>
            </c:strRef>
          </c:cat>
          <c:val>
            <c:numRef>
              <c:f>'Unfished conch length 2011'!$C$142:$C$148</c:f>
              <c:numCache>
                <c:formatCode>0.0</c:formatCode>
                <c:ptCount val="7"/>
                <c:pt idx="0">
                  <c:v>0</c:v>
                </c:pt>
                <c:pt idx="1">
                  <c:v>10.294117647058822</c:v>
                </c:pt>
                <c:pt idx="2">
                  <c:v>23.52941176470588</c:v>
                </c:pt>
                <c:pt idx="3">
                  <c:v>21.323529411764707</c:v>
                </c:pt>
                <c:pt idx="4">
                  <c:v>30.882352941176471</c:v>
                </c:pt>
                <c:pt idx="5">
                  <c:v>9.5588235294117645</c:v>
                </c:pt>
                <c:pt idx="6">
                  <c:v>4.4117647058823533</c:v>
                </c:pt>
              </c:numCache>
            </c:numRef>
          </c:val>
          <c:smooth val="1"/>
        </c:ser>
        <c:ser>
          <c:idx val="0"/>
          <c:order val="0"/>
          <c:tx>
            <c:v>Fished 2011</c:v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'Fished 2011'!$A$138:$A$144</c:f>
              <c:strCache>
                <c:ptCount val="7"/>
                <c:pt idx="0">
                  <c:v>0 - &lt;5</c:v>
                </c:pt>
                <c:pt idx="1">
                  <c:v>5 - &lt;10</c:v>
                </c:pt>
                <c:pt idx="2">
                  <c:v>10 - &lt;15</c:v>
                </c:pt>
                <c:pt idx="3">
                  <c:v>15 - &lt;20</c:v>
                </c:pt>
                <c:pt idx="4">
                  <c:v>20 - &lt;25</c:v>
                </c:pt>
                <c:pt idx="5">
                  <c:v>25 - &lt;30</c:v>
                </c:pt>
                <c:pt idx="6">
                  <c:v>30+</c:v>
                </c:pt>
              </c:strCache>
            </c:strRef>
          </c:cat>
          <c:val>
            <c:numRef>
              <c:f>'Fishe 2011 converted'!$C$138:$C$144</c:f>
              <c:numCache>
                <c:formatCode>0.0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1.5151515151515151</c:v>
                </c:pt>
                <c:pt idx="4">
                  <c:v>84.090909090909093</c:v>
                </c:pt>
                <c:pt idx="5">
                  <c:v>14.393939393939394</c:v>
                </c:pt>
                <c:pt idx="6">
                  <c:v>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373120"/>
        <c:axId val="146557760"/>
      </c:lineChart>
      <c:catAx>
        <c:axId val="14637312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Size Classes (cm)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146557760"/>
        <c:crosses val="autoZero"/>
        <c:auto val="1"/>
        <c:lblAlgn val="ctr"/>
        <c:lblOffset val="100"/>
        <c:noMultiLvlLbl val="0"/>
      </c:catAx>
      <c:valAx>
        <c:axId val="146557760"/>
        <c:scaling>
          <c:orientation val="minMax"/>
          <c:max val="1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fished or unfished sample by year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1463731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66152166758972"/>
          <c:y val="0.4955329535051346"/>
          <c:w val="0.18134604734041274"/>
          <c:h val="0.1004745847246938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2012 Conch Shell Length Frequency Distribution - Unfished vs. Fished (%)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5959581979268752E-2"/>
          <c:y val="0.14762451299439555"/>
          <c:w val="0.71969361174114455"/>
          <c:h val="0.7654362212276723"/>
        </c:manualLayout>
      </c:layout>
      <c:lineChart>
        <c:grouping val="standard"/>
        <c:varyColors val="0"/>
        <c:ser>
          <c:idx val="5"/>
          <c:order val="1"/>
          <c:tx>
            <c:v>Unfished 2012</c:v>
          </c:tx>
          <c:spPr>
            <a:ln>
              <a:solidFill>
                <a:srgbClr val="00B05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'Unfished conch length 2011'!$A$142:$A$148</c:f>
              <c:strCache>
                <c:ptCount val="7"/>
                <c:pt idx="0">
                  <c:v>0 - &lt;5</c:v>
                </c:pt>
                <c:pt idx="1">
                  <c:v>5 - &lt;10</c:v>
                </c:pt>
                <c:pt idx="2">
                  <c:v>10 - &lt;15</c:v>
                </c:pt>
                <c:pt idx="3">
                  <c:v>15 - &lt;20</c:v>
                </c:pt>
                <c:pt idx="4">
                  <c:v>20 - &lt;25</c:v>
                </c:pt>
                <c:pt idx="5">
                  <c:v>25 - &lt;30</c:v>
                </c:pt>
                <c:pt idx="6">
                  <c:v>30+</c:v>
                </c:pt>
              </c:strCache>
            </c:strRef>
          </c:cat>
          <c:val>
            <c:numRef>
              <c:f>'Unfshed conch length 2012'!$E$135:$E$141</c:f>
              <c:numCache>
                <c:formatCode>0.0</c:formatCode>
                <c:ptCount val="7"/>
                <c:pt idx="0">
                  <c:v>0</c:v>
                </c:pt>
                <c:pt idx="1">
                  <c:v>1.5503875968992249</c:v>
                </c:pt>
                <c:pt idx="2">
                  <c:v>5.4263565891472867</c:v>
                </c:pt>
                <c:pt idx="3">
                  <c:v>18.604651162790699</c:v>
                </c:pt>
                <c:pt idx="4">
                  <c:v>60.465116279069761</c:v>
                </c:pt>
                <c:pt idx="5">
                  <c:v>13.178294573643413</c:v>
                </c:pt>
                <c:pt idx="6">
                  <c:v>0.77519379844961245</c:v>
                </c:pt>
              </c:numCache>
            </c:numRef>
          </c:val>
          <c:smooth val="1"/>
        </c:ser>
        <c:ser>
          <c:idx val="0"/>
          <c:order val="0"/>
          <c:tx>
            <c:v>Fished 2012</c:v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marker>
          <c:cat>
            <c:multiLvlStrRef>
              <c:f>#REF!</c:f>
            </c:multiLvlStrRef>
          </c:cat>
          <c:val>
            <c:numRef>
              <c:f>'Fished SL 2012'!$C$39:$C$45</c:f>
              <c:numCache>
                <c:formatCode>0.0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3.0303030303030303</c:v>
                </c:pt>
                <c:pt idx="4">
                  <c:v>93.939393939393938</c:v>
                </c:pt>
                <c:pt idx="5">
                  <c:v>3.0303030303030303</c:v>
                </c:pt>
                <c:pt idx="6">
                  <c:v>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216448"/>
        <c:axId val="146560064"/>
      </c:lineChart>
      <c:catAx>
        <c:axId val="14621644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Size Classes (cm)</a:t>
                </a:r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crossAx val="146560064"/>
        <c:crosses val="autoZero"/>
        <c:auto val="1"/>
        <c:lblAlgn val="ctr"/>
        <c:lblOffset val="100"/>
        <c:noMultiLvlLbl val="0"/>
      </c:catAx>
      <c:valAx>
        <c:axId val="146560064"/>
        <c:scaling>
          <c:orientation val="minMax"/>
          <c:max val="1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fished or unfished sample by year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1462164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975473715197621"/>
          <c:y val="0.46052147812058181"/>
          <c:w val="0.19024526284802379"/>
          <c:h val="0.1065092956147405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2009 Conch Lip Thickness  - Fished (Unshelled) vs Unfished (mm) </a:t>
            </a:r>
          </a:p>
        </c:rich>
      </c:tx>
      <c:layout>
        <c:manualLayout>
          <c:xMode val="edge"/>
          <c:yMode val="edge"/>
          <c:x val="0.10032589676290464"/>
          <c:y val="3.316262071014708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326213910761155"/>
          <c:y val="0.11665200790298563"/>
          <c:w val="0.85309153543307081"/>
          <c:h val="0.76883619450395557"/>
        </c:manualLayout>
      </c:layout>
      <c:lineChart>
        <c:grouping val="standard"/>
        <c:varyColors val="0"/>
        <c:ser>
          <c:idx val="0"/>
          <c:order val="0"/>
          <c:tx>
            <c:v>Fished 2009</c:v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'Fished v Unfished LT 2009'!$E$254:$E$264</c:f>
              <c:strCache>
                <c:ptCount val="11"/>
                <c:pt idx="0">
                  <c:v>0 - &lt;5</c:v>
                </c:pt>
                <c:pt idx="1">
                  <c:v>5 - &lt;10</c:v>
                </c:pt>
                <c:pt idx="2">
                  <c:v>10 - &lt;15</c:v>
                </c:pt>
                <c:pt idx="3">
                  <c:v>15 - &lt;20</c:v>
                </c:pt>
                <c:pt idx="4">
                  <c:v>20 - &lt;25</c:v>
                </c:pt>
                <c:pt idx="5">
                  <c:v>25 - &lt;30</c:v>
                </c:pt>
                <c:pt idx="6">
                  <c:v>30 - &lt;35</c:v>
                </c:pt>
                <c:pt idx="7">
                  <c:v>35 - &lt;40</c:v>
                </c:pt>
                <c:pt idx="8">
                  <c:v>40 - &lt;45</c:v>
                </c:pt>
                <c:pt idx="9">
                  <c:v>45 - &lt;50</c:v>
                </c:pt>
                <c:pt idx="10">
                  <c:v>50+</c:v>
                </c:pt>
              </c:strCache>
            </c:strRef>
          </c:cat>
          <c:val>
            <c:numRef>
              <c:f>'Fished v Unfished LT 2009'!$G$254:$G$264</c:f>
              <c:numCache>
                <c:formatCode>0.0</c:formatCode>
                <c:ptCount val="11"/>
                <c:pt idx="0">
                  <c:v>12.955465587044534</c:v>
                </c:pt>
                <c:pt idx="1">
                  <c:v>12.550607287449392</c:v>
                </c:pt>
                <c:pt idx="2">
                  <c:v>16.194331983805668</c:v>
                </c:pt>
                <c:pt idx="3">
                  <c:v>23.076923076923077</c:v>
                </c:pt>
                <c:pt idx="4">
                  <c:v>14.17004048582996</c:v>
                </c:pt>
                <c:pt idx="5">
                  <c:v>14.5748987854251</c:v>
                </c:pt>
                <c:pt idx="6">
                  <c:v>4.8582995951417001</c:v>
                </c:pt>
                <c:pt idx="7">
                  <c:v>1.214574898785425</c:v>
                </c:pt>
                <c:pt idx="8">
                  <c:v>0.40485829959514169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v>Unfished 2009</c:v>
          </c:tx>
          <c:spPr>
            <a:ln>
              <a:solidFill>
                <a:srgbClr val="00B05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'Fished v Unfished LT 2009'!$E$382:$E$392</c:f>
              <c:strCache>
                <c:ptCount val="11"/>
                <c:pt idx="0">
                  <c:v>0 - &lt;5</c:v>
                </c:pt>
                <c:pt idx="1">
                  <c:v>5 - &lt;10</c:v>
                </c:pt>
                <c:pt idx="2">
                  <c:v>10 - &lt;15</c:v>
                </c:pt>
                <c:pt idx="3">
                  <c:v>15 - &lt;20</c:v>
                </c:pt>
                <c:pt idx="4">
                  <c:v>20 - &lt;25</c:v>
                </c:pt>
                <c:pt idx="5">
                  <c:v>25 - &lt;30</c:v>
                </c:pt>
                <c:pt idx="6">
                  <c:v>30 - &lt;35</c:v>
                </c:pt>
                <c:pt idx="7">
                  <c:v>35 - &lt;40</c:v>
                </c:pt>
                <c:pt idx="8">
                  <c:v>40 - &lt;45</c:v>
                </c:pt>
                <c:pt idx="9">
                  <c:v>45 - &lt;50</c:v>
                </c:pt>
                <c:pt idx="10">
                  <c:v>50+</c:v>
                </c:pt>
              </c:strCache>
            </c:strRef>
          </c:cat>
          <c:val>
            <c:numRef>
              <c:f>'Fished v Unfished LT 2009'!$G$382:$G$392</c:f>
              <c:numCache>
                <c:formatCode>0.0</c:formatCode>
                <c:ptCount val="11"/>
                <c:pt idx="0">
                  <c:v>41.284403669724774</c:v>
                </c:pt>
                <c:pt idx="1">
                  <c:v>12.844036697247708</c:v>
                </c:pt>
                <c:pt idx="2">
                  <c:v>14.678899082568808</c:v>
                </c:pt>
                <c:pt idx="3">
                  <c:v>11.926605504587156</c:v>
                </c:pt>
                <c:pt idx="4">
                  <c:v>11.009174311926607</c:v>
                </c:pt>
                <c:pt idx="5">
                  <c:v>6.4220183486238538</c:v>
                </c:pt>
                <c:pt idx="6">
                  <c:v>1.834862385321101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197952"/>
        <c:axId val="146562368"/>
      </c:lineChart>
      <c:catAx>
        <c:axId val="14719795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LT Size classes (mm)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46562368"/>
        <c:crosses val="autoZero"/>
        <c:auto val="1"/>
        <c:lblAlgn val="ctr"/>
        <c:lblOffset val="100"/>
        <c:noMultiLvlLbl val="0"/>
      </c:catAx>
      <c:valAx>
        <c:axId val="146562368"/>
        <c:scaling>
          <c:orientation val="minMax"/>
          <c:max val="8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respective sample groups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147197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427034120734908"/>
          <c:y val="1.6802535444655002E-4"/>
          <c:w val="0.18531299212598426"/>
          <c:h val="0.1064483495854408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2010 Conch Lip Thickness  - Fished (Unshelled) vs Unfished (mm) </a:t>
            </a:r>
          </a:p>
        </c:rich>
      </c:tx>
      <c:layout>
        <c:manualLayout>
          <c:xMode val="edge"/>
          <c:yMode val="edge"/>
          <c:x val="9.9834948516050875E-2"/>
          <c:y val="2.667108384554860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456925479251802"/>
          <c:y val="0.11665200790298563"/>
          <c:w val="0.85551494348382318"/>
          <c:h val="0.76002708142047626"/>
        </c:manualLayout>
      </c:layout>
      <c:lineChart>
        <c:grouping val="standard"/>
        <c:varyColors val="0"/>
        <c:ser>
          <c:idx val="1"/>
          <c:order val="1"/>
          <c:tx>
            <c:v>Fished 2010</c:v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'Fshd v Unfshd LT 2010'!$E$149:$E$159</c:f>
              <c:strCache>
                <c:ptCount val="11"/>
                <c:pt idx="0">
                  <c:v>0 - &lt;5</c:v>
                </c:pt>
                <c:pt idx="1">
                  <c:v>5 - &lt;10</c:v>
                </c:pt>
                <c:pt idx="2">
                  <c:v>10 - &lt;15</c:v>
                </c:pt>
                <c:pt idx="3">
                  <c:v>15 - &lt;20</c:v>
                </c:pt>
                <c:pt idx="4">
                  <c:v>20 - &lt;25</c:v>
                </c:pt>
                <c:pt idx="5">
                  <c:v>25 - &lt;30</c:v>
                </c:pt>
                <c:pt idx="6">
                  <c:v>30 - &lt;35</c:v>
                </c:pt>
                <c:pt idx="7">
                  <c:v>35 - &lt;40</c:v>
                </c:pt>
                <c:pt idx="8">
                  <c:v>40 - &lt;45</c:v>
                </c:pt>
                <c:pt idx="9">
                  <c:v>45 - &lt;50</c:v>
                </c:pt>
                <c:pt idx="10">
                  <c:v>50+</c:v>
                </c:pt>
              </c:strCache>
            </c:strRef>
          </c:cat>
          <c:val>
            <c:numRef>
              <c:f>'Fshd v Unfshd LT 2010'!$G$149:$G$159</c:f>
              <c:numCache>
                <c:formatCode>0.0</c:formatCode>
                <c:ptCount val="11"/>
                <c:pt idx="0">
                  <c:v>12.676056338028168</c:v>
                </c:pt>
                <c:pt idx="1">
                  <c:v>11.267605633802818</c:v>
                </c:pt>
                <c:pt idx="2">
                  <c:v>26.760563380281688</c:v>
                </c:pt>
                <c:pt idx="3">
                  <c:v>23.943661971830984</c:v>
                </c:pt>
                <c:pt idx="4">
                  <c:v>19.014084507042252</c:v>
                </c:pt>
                <c:pt idx="5">
                  <c:v>4.929577464788732</c:v>
                </c:pt>
                <c:pt idx="6">
                  <c:v>0.70422535211267612</c:v>
                </c:pt>
                <c:pt idx="7">
                  <c:v>0.70422535211267612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smooth val="0"/>
        </c:ser>
        <c:ser>
          <c:idx val="0"/>
          <c:order val="0"/>
          <c:tx>
            <c:v>Unfished 2010</c:v>
          </c:tx>
          <c:spPr>
            <a:ln>
              <a:solidFill>
                <a:srgbClr val="00B05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'Fshd v Unfshd LT 2010'!$E$303:$E$313</c:f>
              <c:strCache>
                <c:ptCount val="11"/>
                <c:pt idx="0">
                  <c:v>0 - &lt;5</c:v>
                </c:pt>
                <c:pt idx="1">
                  <c:v>5 - &lt;10</c:v>
                </c:pt>
                <c:pt idx="2">
                  <c:v>10 - &lt;15</c:v>
                </c:pt>
                <c:pt idx="3">
                  <c:v>15 - &lt;20</c:v>
                </c:pt>
                <c:pt idx="4">
                  <c:v>20 - &lt;25</c:v>
                </c:pt>
                <c:pt idx="5">
                  <c:v>25 - &lt;30</c:v>
                </c:pt>
                <c:pt idx="6">
                  <c:v>30 - &lt;35</c:v>
                </c:pt>
                <c:pt idx="7">
                  <c:v>35 - &lt;40</c:v>
                </c:pt>
                <c:pt idx="8">
                  <c:v>40 - &lt;45</c:v>
                </c:pt>
                <c:pt idx="9">
                  <c:v>45 - &lt;50</c:v>
                </c:pt>
                <c:pt idx="10">
                  <c:v>50+</c:v>
                </c:pt>
              </c:strCache>
            </c:strRef>
          </c:cat>
          <c:val>
            <c:numRef>
              <c:f>'Fshd v Unfshd LT 2010'!$G$303:$G$313</c:f>
              <c:numCache>
                <c:formatCode>0.0</c:formatCode>
                <c:ptCount val="11"/>
                <c:pt idx="0">
                  <c:v>4.4444444444444446</c:v>
                </c:pt>
                <c:pt idx="1">
                  <c:v>5.1851851851851851</c:v>
                </c:pt>
                <c:pt idx="2">
                  <c:v>42.222222222222221</c:v>
                </c:pt>
                <c:pt idx="3">
                  <c:v>12.592592592592592</c:v>
                </c:pt>
                <c:pt idx="4">
                  <c:v>20</c:v>
                </c:pt>
                <c:pt idx="5">
                  <c:v>7.4074074074074066</c:v>
                </c:pt>
                <c:pt idx="6">
                  <c:v>4.4444444444444446</c:v>
                </c:pt>
                <c:pt idx="7">
                  <c:v>0.74074074074074081</c:v>
                </c:pt>
                <c:pt idx="8">
                  <c:v>0.74074074074074081</c:v>
                </c:pt>
                <c:pt idx="9">
                  <c:v>0</c:v>
                </c:pt>
                <c:pt idx="10">
                  <c:v>2.2222222222222223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200000"/>
        <c:axId val="85714624"/>
      </c:lineChart>
      <c:catAx>
        <c:axId val="14720000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LT Size classes (mm)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85714624"/>
        <c:crosses val="autoZero"/>
        <c:auto val="1"/>
        <c:lblAlgn val="ctr"/>
        <c:lblOffset val="100"/>
        <c:noMultiLvlLbl val="0"/>
      </c:catAx>
      <c:valAx>
        <c:axId val="85714624"/>
        <c:scaling>
          <c:orientation val="minMax"/>
          <c:max val="8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respective sample groups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147200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993539269129822"/>
          <c:y val="1.6800063029198166E-4"/>
          <c:w val="0.19006460730870181"/>
          <c:h val="0.1064483495854408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2011 Conch Lip Thickness  - Fished (Unshelled) vs Unfished (mm) </a:t>
            </a:r>
          </a:p>
        </c:rich>
      </c:tx>
      <c:layout>
        <c:manualLayout>
          <c:xMode val="edge"/>
          <c:yMode val="edge"/>
          <c:x val="9.391025641025641E-2"/>
          <c:y val="2.945827327793560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314053793028105"/>
          <c:y val="0.11670353264145869"/>
          <c:w val="0.85833381761239902"/>
          <c:h val="0.7592986992862053"/>
        </c:manualLayout>
      </c:layout>
      <c:lineChart>
        <c:grouping val="standard"/>
        <c:varyColors val="0"/>
        <c:ser>
          <c:idx val="1"/>
          <c:order val="1"/>
          <c:tx>
            <c:v>Unfished 2011</c:v>
          </c:tx>
          <c:spPr>
            <a:ln>
              <a:solidFill>
                <a:srgbClr val="00B05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'Fshd v Unfshd LT 2011'!$E$288:$E$298</c:f>
              <c:strCache>
                <c:ptCount val="11"/>
                <c:pt idx="0">
                  <c:v>0 - &lt;5</c:v>
                </c:pt>
                <c:pt idx="1">
                  <c:v>5 - &lt;10</c:v>
                </c:pt>
                <c:pt idx="2">
                  <c:v>10 - &lt;15</c:v>
                </c:pt>
                <c:pt idx="3">
                  <c:v>15 - &lt;20</c:v>
                </c:pt>
                <c:pt idx="4">
                  <c:v>20 - &lt;25</c:v>
                </c:pt>
                <c:pt idx="5">
                  <c:v>25 - &lt;30</c:v>
                </c:pt>
                <c:pt idx="6">
                  <c:v>30 - &lt;35</c:v>
                </c:pt>
                <c:pt idx="7">
                  <c:v>35 - &lt;40</c:v>
                </c:pt>
                <c:pt idx="8">
                  <c:v>40 - &lt;45</c:v>
                </c:pt>
                <c:pt idx="9">
                  <c:v>45 - &lt;50</c:v>
                </c:pt>
                <c:pt idx="10">
                  <c:v>50+</c:v>
                </c:pt>
              </c:strCache>
            </c:strRef>
          </c:cat>
          <c:val>
            <c:numRef>
              <c:f>'Fshd v Unfshd LT 2011'!$G$288:$G$298</c:f>
              <c:numCache>
                <c:formatCode>0.0</c:formatCode>
                <c:ptCount val="11"/>
                <c:pt idx="0">
                  <c:v>41.666666666666671</c:v>
                </c:pt>
                <c:pt idx="1">
                  <c:v>17.424242424242426</c:v>
                </c:pt>
                <c:pt idx="2">
                  <c:v>15.151515151515152</c:v>
                </c:pt>
                <c:pt idx="3">
                  <c:v>15.151515151515152</c:v>
                </c:pt>
                <c:pt idx="4">
                  <c:v>4.5454545454545459</c:v>
                </c:pt>
                <c:pt idx="5">
                  <c:v>2.2727272727272729</c:v>
                </c:pt>
                <c:pt idx="6">
                  <c:v>0.75757575757575757</c:v>
                </c:pt>
                <c:pt idx="7">
                  <c:v>0.75757575757575757</c:v>
                </c:pt>
                <c:pt idx="8">
                  <c:v>0</c:v>
                </c:pt>
                <c:pt idx="9">
                  <c:v>0</c:v>
                </c:pt>
                <c:pt idx="10">
                  <c:v>0.75757575757575757</c:v>
                </c:pt>
              </c:numCache>
            </c:numRef>
          </c:val>
          <c:smooth val="0"/>
        </c:ser>
        <c:ser>
          <c:idx val="0"/>
          <c:order val="0"/>
          <c:tx>
            <c:v>Fished 2011</c:v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'Fshd v Unfshd LT 2011'!$E$139:$E$149</c:f>
              <c:strCache>
                <c:ptCount val="11"/>
                <c:pt idx="0">
                  <c:v>0 - &lt;5</c:v>
                </c:pt>
                <c:pt idx="1">
                  <c:v>5 - &lt;10</c:v>
                </c:pt>
                <c:pt idx="2">
                  <c:v>10 - &lt;15</c:v>
                </c:pt>
                <c:pt idx="3">
                  <c:v>15 - &lt;20</c:v>
                </c:pt>
                <c:pt idx="4">
                  <c:v>20 - &lt;25</c:v>
                </c:pt>
                <c:pt idx="5">
                  <c:v>25 - &lt;30</c:v>
                </c:pt>
                <c:pt idx="6">
                  <c:v>30 - &lt;35</c:v>
                </c:pt>
                <c:pt idx="7">
                  <c:v>35 - &lt;40</c:v>
                </c:pt>
                <c:pt idx="8">
                  <c:v>40 - &lt;45</c:v>
                </c:pt>
                <c:pt idx="9">
                  <c:v>45 - &lt;50</c:v>
                </c:pt>
                <c:pt idx="10">
                  <c:v>50+</c:v>
                </c:pt>
              </c:strCache>
            </c:strRef>
          </c:cat>
          <c:val>
            <c:numRef>
              <c:f>'Fshd v Unfshd LT 2011'!$G$139:$G$149</c:f>
              <c:numCache>
                <c:formatCode>0.0</c:formatCode>
                <c:ptCount val="11"/>
                <c:pt idx="0">
                  <c:v>31.818181818181817</c:v>
                </c:pt>
                <c:pt idx="1">
                  <c:v>25</c:v>
                </c:pt>
                <c:pt idx="2">
                  <c:v>25.757575757575758</c:v>
                </c:pt>
                <c:pt idx="3">
                  <c:v>5.3030303030303028</c:v>
                </c:pt>
                <c:pt idx="4">
                  <c:v>7.5757575757575761</c:v>
                </c:pt>
                <c:pt idx="5">
                  <c:v>2.2727272727272729</c:v>
                </c:pt>
                <c:pt idx="6">
                  <c:v>2.2727272727272729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993152"/>
        <c:axId val="85716928"/>
      </c:lineChart>
      <c:catAx>
        <c:axId val="14699315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LT size classes (mm)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85716928"/>
        <c:crosses val="autoZero"/>
        <c:auto val="1"/>
        <c:lblAlgn val="ctr"/>
        <c:lblOffset val="100"/>
        <c:noMultiLvlLbl val="0"/>
      </c:catAx>
      <c:valAx>
        <c:axId val="85716928"/>
        <c:scaling>
          <c:orientation val="minMax"/>
          <c:max val="8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respective sample groups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1469931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070462346052894"/>
          <c:y val="2.8780245906577743E-3"/>
          <c:w val="0.19006460730870181"/>
          <c:h val="0.1064953674076959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2012 Conch Lip Thickness  - Fished (Unshelled) vs Unfished (mm) </a:t>
            </a:r>
          </a:p>
        </c:rich>
      </c:tx>
      <c:layout>
        <c:manualLayout>
          <c:xMode val="edge"/>
          <c:yMode val="edge"/>
          <c:x val="5.9187992125984253E-2"/>
          <c:y val="2.281160688247302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9603127734033237E-2"/>
          <c:y val="0.10146350964080021"/>
          <c:w val="0.85201760717410324"/>
          <c:h val="0.77416622612986097"/>
        </c:manualLayout>
      </c:layout>
      <c:lineChart>
        <c:grouping val="standard"/>
        <c:varyColors val="0"/>
        <c:ser>
          <c:idx val="1"/>
          <c:order val="1"/>
          <c:tx>
            <c:v>Unfished 2012</c:v>
          </c:tx>
          <c:spPr>
            <a:ln>
              <a:solidFill>
                <a:srgbClr val="00B05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'Fshd v Unfshd LT 2012'!$E$179:$E$189</c:f>
              <c:strCache>
                <c:ptCount val="11"/>
                <c:pt idx="0">
                  <c:v>0 - &lt;5</c:v>
                </c:pt>
                <c:pt idx="1">
                  <c:v>5 - &lt;10</c:v>
                </c:pt>
                <c:pt idx="2">
                  <c:v>10 - &lt;15</c:v>
                </c:pt>
                <c:pt idx="3">
                  <c:v>15 - &lt;20</c:v>
                </c:pt>
                <c:pt idx="4">
                  <c:v>20 - &lt;25</c:v>
                </c:pt>
                <c:pt idx="5">
                  <c:v>25 - &lt;30</c:v>
                </c:pt>
                <c:pt idx="6">
                  <c:v>30 - &lt;35</c:v>
                </c:pt>
                <c:pt idx="7">
                  <c:v>35 - &lt;40</c:v>
                </c:pt>
                <c:pt idx="8">
                  <c:v>40 - &lt;45</c:v>
                </c:pt>
                <c:pt idx="9">
                  <c:v>45 - &lt;50</c:v>
                </c:pt>
                <c:pt idx="10">
                  <c:v>50+</c:v>
                </c:pt>
              </c:strCache>
            </c:strRef>
          </c:cat>
          <c:val>
            <c:numRef>
              <c:f>'Fshd v Unfshd LT 2012'!$G$179:$G$189</c:f>
              <c:numCache>
                <c:formatCode>0.0</c:formatCode>
                <c:ptCount val="11"/>
                <c:pt idx="0">
                  <c:v>47.5</c:v>
                </c:pt>
                <c:pt idx="1">
                  <c:v>8.3333333333333321</c:v>
                </c:pt>
                <c:pt idx="2">
                  <c:v>19.166666666666668</c:v>
                </c:pt>
                <c:pt idx="3">
                  <c:v>12.5</c:v>
                </c:pt>
                <c:pt idx="4">
                  <c:v>8.3333333333333321</c:v>
                </c:pt>
                <c:pt idx="5">
                  <c:v>1.6666666666666667</c:v>
                </c:pt>
                <c:pt idx="6">
                  <c:v>1.6666666666666667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0.83333333333333337</c:v>
                </c:pt>
              </c:numCache>
            </c:numRef>
          </c:val>
          <c:smooth val="0"/>
        </c:ser>
        <c:ser>
          <c:idx val="0"/>
          <c:order val="0"/>
          <c:tx>
            <c:v>Fished 2012</c:v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'Fshd v Unfshd LT 2012'!$E$40:$E$50</c:f>
              <c:strCache>
                <c:ptCount val="11"/>
                <c:pt idx="0">
                  <c:v>0 - &lt;5</c:v>
                </c:pt>
                <c:pt idx="1">
                  <c:v>5 - &lt;10</c:v>
                </c:pt>
                <c:pt idx="2">
                  <c:v>10 - &lt;15</c:v>
                </c:pt>
                <c:pt idx="3">
                  <c:v>15 - &lt;20</c:v>
                </c:pt>
                <c:pt idx="4">
                  <c:v>20 - &lt;25</c:v>
                </c:pt>
                <c:pt idx="5">
                  <c:v>25 - &lt;30</c:v>
                </c:pt>
                <c:pt idx="6">
                  <c:v>30 - &lt;35</c:v>
                </c:pt>
                <c:pt idx="7">
                  <c:v>35 - &lt;40</c:v>
                </c:pt>
                <c:pt idx="8">
                  <c:v>40 - &lt;45</c:v>
                </c:pt>
                <c:pt idx="9">
                  <c:v>45 - &lt;50</c:v>
                </c:pt>
                <c:pt idx="10">
                  <c:v>50+</c:v>
                </c:pt>
              </c:strCache>
            </c:strRef>
          </c:cat>
          <c:val>
            <c:numRef>
              <c:f>'Fshd v Unfshd LT 2012'!$G$40:$G$50</c:f>
              <c:numCache>
                <c:formatCode>0.0</c:formatCode>
                <c:ptCount val="11"/>
                <c:pt idx="0">
                  <c:v>72.727272727272734</c:v>
                </c:pt>
                <c:pt idx="1">
                  <c:v>15.151515151515152</c:v>
                </c:pt>
                <c:pt idx="2">
                  <c:v>6.0606060606060606</c:v>
                </c:pt>
                <c:pt idx="3">
                  <c:v>3.0303030303030303</c:v>
                </c:pt>
                <c:pt idx="4">
                  <c:v>3.0303030303030303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200512"/>
        <c:axId val="85719232"/>
      </c:lineChart>
      <c:catAx>
        <c:axId val="14720051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LT size classes (mm)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85719232"/>
        <c:crosses val="autoZero"/>
        <c:auto val="1"/>
        <c:lblAlgn val="ctr"/>
        <c:lblOffset val="100"/>
        <c:noMultiLvlLbl val="0"/>
      </c:catAx>
      <c:valAx>
        <c:axId val="8571923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respective sample groups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1472005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374924288310113"/>
          <c:y val="1.2014941628470663E-3"/>
          <c:w val="0.16488323574937749"/>
          <c:h val="9.2269274644556351E-2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0.69605</cdr:x>
      <cdr:y>0.54737</cdr:y>
    </cdr:from>
    <cdr:to>
      <cdr:x>0.75439</cdr:x>
      <cdr:y>0.59181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364706" y="3753852"/>
          <a:ext cx="533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 smtClean="0"/>
            <a:t>2009</a:t>
          </a:r>
          <a:endParaRPr lang="en-US" sz="1100" b="1" dirty="0"/>
        </a:p>
      </cdr:txBody>
    </cdr:sp>
  </cdr:relSizeAnchor>
  <cdr:relSizeAnchor xmlns:cdr="http://schemas.openxmlformats.org/drawingml/2006/chartDrawing">
    <cdr:from>
      <cdr:x>0.6943</cdr:x>
      <cdr:y>0.69123</cdr:y>
    </cdr:from>
    <cdr:to>
      <cdr:x>0.75263</cdr:x>
      <cdr:y>0.73567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348664" y="4740440"/>
          <a:ext cx="533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 smtClean="0"/>
            <a:t>2010</a:t>
          </a:r>
          <a:endParaRPr lang="en-US" sz="1100" b="1" dirty="0"/>
        </a:p>
      </cdr:txBody>
    </cdr:sp>
  </cdr:relSizeAnchor>
  <cdr:relSizeAnchor xmlns:cdr="http://schemas.openxmlformats.org/drawingml/2006/chartDrawing">
    <cdr:from>
      <cdr:x>0.6943</cdr:x>
      <cdr:y>0.77836</cdr:y>
    </cdr:from>
    <cdr:to>
      <cdr:x>0.75263</cdr:x>
      <cdr:y>0.82281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6348664" y="5338010"/>
          <a:ext cx="533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 smtClean="0"/>
            <a:t>2011</a:t>
          </a:r>
          <a:endParaRPr lang="en-US" sz="1100" b="1" dirty="0"/>
        </a:p>
      </cdr:txBody>
    </cdr:sp>
  </cdr:relSizeAnchor>
  <cdr:relSizeAnchor xmlns:cdr="http://schemas.openxmlformats.org/drawingml/2006/chartDrawing">
    <cdr:from>
      <cdr:x>0.6943</cdr:x>
      <cdr:y>0.85556</cdr:y>
    </cdr:from>
    <cdr:to>
      <cdr:x>0.75263</cdr:x>
      <cdr:y>0.9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6348664" y="5867400"/>
          <a:ext cx="533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 smtClean="0"/>
            <a:t>2012</a:t>
          </a:r>
          <a:endParaRPr lang="en-US" sz="11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5AC30-13C4-4E29-94F8-A4D110929904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EBC426-DAE0-45D0-8FDC-9A5D07976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88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672E62B-E0F4-44ED-9C4B-F0F6144A9574}" type="slidenum">
              <a:rPr lang="en-US" b="0">
                <a:solidFill>
                  <a:prstClr val="black"/>
                </a:solidFill>
              </a:rPr>
              <a:pPr/>
              <a:t>1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7D810B22-A2F2-4E98-963B-3E2D2924FDE0}" type="slidenum">
              <a:rPr lang="en-US" b="0">
                <a:solidFill>
                  <a:prstClr val="black"/>
                </a:solidFill>
              </a:rPr>
              <a:pPr/>
              <a:t>2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73B4AAE-FCDE-4D72-A6C3-AA0046300BE5}" type="slidenum">
              <a:rPr lang="en-US" b="0">
                <a:solidFill>
                  <a:prstClr val="black"/>
                </a:solidFill>
              </a:rPr>
              <a:pPr/>
              <a:t>3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EBC426-DAE0-45D0-8FDC-9A5D07976A1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897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57CE5A6-E69C-44F5-B3C7-68CCD2BCBF09}" type="slidenum">
              <a:rPr lang="en-US" b="0">
                <a:solidFill>
                  <a:prstClr val="black"/>
                </a:solidFill>
              </a:rPr>
              <a:pPr/>
              <a:t>5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56323" name="Shape 1"/>
          <p:cNvSpPr>
            <a:spLocks noGrp="1" noRot="1" noChangeAspect="1" noTextEdit="1"/>
          </p:cNvSpPr>
          <p:nvPr>
            <p:ph type="sldImg"/>
          </p:nvPr>
        </p:nvSpPr>
        <p:spPr>
          <a:ln w="12700"/>
        </p:spPr>
      </p:sp>
      <p:sp>
        <p:nvSpPr>
          <p:cNvPr id="56324" name="Shap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6325" name="Shap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CC0699EE-EC58-4D1C-A0DC-20D147A9C4E1}" type="slidenum">
              <a:rPr lang="en-US" sz="1200" b="0">
                <a:solidFill>
                  <a:prstClr val="black"/>
                </a:solidFill>
                <a:latin typeface="Calibri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z="1200" b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690CE39-DE18-4BC7-B4E1-227FB39FFF0D}" type="slidenum">
              <a:rPr lang="en-US" b="0">
                <a:solidFill>
                  <a:prstClr val="black"/>
                </a:solidFill>
              </a:rPr>
              <a:pPr/>
              <a:t>6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FCE936F1-16B8-457D-97CD-C808EC51F85D}" type="slidenum">
              <a:rPr lang="en-US" b="0">
                <a:solidFill>
                  <a:prstClr val="black"/>
                </a:solidFill>
              </a:rPr>
              <a:pPr/>
              <a:t>7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Phmr is the size of barbados and has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7B917AE-E332-4491-A947-16AE006DA68A}" type="slidenum">
              <a:rPr lang="en-US" b="0">
                <a:solidFill>
                  <a:prstClr val="black"/>
                </a:solidFill>
              </a:rPr>
              <a:pPr/>
              <a:t>8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10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F1ED0933-ACEC-40D4-9AE8-A3F03E02FC21}" type="slidenum">
              <a:rPr lang="en-US" b="0">
                <a:solidFill>
                  <a:prstClr val="black"/>
                </a:solidFill>
              </a:rPr>
              <a:pPr/>
              <a:t>11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57347" name="Shape 1"/>
          <p:cNvSpPr>
            <a:spLocks noGrp="1" noRot="1" noChangeAspect="1" noTextEdit="1"/>
          </p:cNvSpPr>
          <p:nvPr>
            <p:ph type="sldImg"/>
          </p:nvPr>
        </p:nvSpPr>
        <p:spPr>
          <a:ln w="12700"/>
        </p:spPr>
      </p:sp>
      <p:sp>
        <p:nvSpPr>
          <p:cNvPr id="57348" name="Shap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7349" name="Shap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021B99E3-48BB-452A-83D6-E21168F030B2}" type="slidenum">
              <a:rPr lang="en-US" sz="1200" b="0">
                <a:solidFill>
                  <a:prstClr val="black"/>
                </a:solidFill>
                <a:latin typeface="Calibri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sz="1200" b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12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13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14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15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16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17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18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19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20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21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22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23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24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25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26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27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28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29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A21CC5-022D-4D41-9D1D-12BD3E1584A8}" type="slidenum">
              <a:rPr lang="en-US" b="0">
                <a:solidFill>
                  <a:prstClr val="black"/>
                </a:solidFill>
              </a:rPr>
              <a:pPr/>
              <a:t>30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7D1-400E-49E7-830F-3955F10687AC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8AA2-3D45-479C-B55B-46244FA04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669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7D1-400E-49E7-830F-3955F10687AC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8AA2-3D45-479C-B55B-46244FA04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883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7D1-400E-49E7-830F-3955F10687AC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8AA2-3D45-479C-B55B-46244FA04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95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7D1-400E-49E7-830F-3955F10687AC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8AA2-3D45-479C-B55B-46244FA04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145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7D1-400E-49E7-830F-3955F10687AC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8AA2-3D45-479C-B55B-46244FA04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409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7D1-400E-49E7-830F-3955F10687AC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8AA2-3D45-479C-B55B-46244FA04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430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7D1-400E-49E7-830F-3955F10687AC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8AA2-3D45-479C-B55B-46244FA04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330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7D1-400E-49E7-830F-3955F10687AC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8AA2-3D45-479C-B55B-46244FA04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896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7D1-400E-49E7-830F-3955F10687AC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8AA2-3D45-479C-B55B-46244FA04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869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7D1-400E-49E7-830F-3955F10687AC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8AA2-3D45-479C-B55B-46244FA04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95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7D1-400E-49E7-830F-3955F10687AC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8AA2-3D45-479C-B55B-46244FA04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961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FFFF"/>
                </a:solidFill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6210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11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4FDA6-E821-4F28-A004-D004838AD63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72441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81CCA-BDA0-42BE-BDEA-69F13F5A24B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85295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0C552-DC1C-46D8-9DA6-ECD7DB4143F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20823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5E076-E70D-46A3-82CC-50E1685E73B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23502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E8E9D-1206-4FC3-8FA3-6276092EBE2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89826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AF98B-91F9-4209-B419-9926668949D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582784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7DB29-35BD-4E73-9906-F3BE4BF1D70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29454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7C80F-B8D3-4E44-B237-E0D8B060DC1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537284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E03A6-45EC-4CB0-AF27-9241296B0EA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97900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7821D-3881-42D0-AF47-5CBD8494D9E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16632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6A28A-0925-453D-BE01-B665F0AC5E3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024373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04C2A-2FD1-44B9-ABC6-E29B4A2A053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9333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7DD4D-79D2-43A0-97E4-88A56B48DE6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26188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6A7D1-400E-49E7-830F-3955F10687AC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E8AA2-3D45-479C-B55B-46244FA04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66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grpSp>
        <p:nvGrpSpPr>
          <p:cNvPr id="2051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FFFF"/>
                </a:solidFill>
              </a:endParaRPr>
            </a:p>
          </p:txBody>
        </p:sp>
        <p:grpSp>
          <p:nvGrpSpPr>
            <p:cNvPr id="2058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126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27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28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29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30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31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32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33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34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35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36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059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5138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39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40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41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42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43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44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45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46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47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48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49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50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51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52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53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54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55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060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5157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58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59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60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61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62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63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64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65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66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67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68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69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70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71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72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73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061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5175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76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77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78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79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80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5181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2069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5183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184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185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186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5187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88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89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190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191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BDC5D1-3734-4D5F-BA67-8431EE200C2E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6853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://rds.yahoo.com/S=96062857/K=coral/v=2/SID=e/l=II/R=5/SS=i/OID=e082be1dc9750a78/SIG=1bi9g0rhm/EXP=1140543903/*-http:/images.search.yahoo.com/search/images/view?back=http://images.search.yahoo.com/search/images?p=coral&amp;ei=UTF-8&amp;fr=FP-tab-img-t&amp;x=wrt&amp;w=1428&amp;h=1503&amp;imgurl=reef.geddis.org/o/1323-bubble-coral.jpg&amp;rurl=http://reef.geddis.org/o&amp;size=252.2kB&amp;name=1323-bubble-coral.jpg&amp;p=coral&amp;type=jpeg&amp;no=5&amp;tt=506,579&amp;ei=UTF-8" TargetMode="External"/><Relationship Id="rId11" Type="http://schemas.openxmlformats.org/officeDocument/2006/relationships/image" Target="../media/image17.jpeg"/><Relationship Id="rId5" Type="http://schemas.openxmlformats.org/officeDocument/2006/relationships/image" Target="../media/image12.jpeg"/><Relationship Id="rId10" Type="http://schemas.openxmlformats.org/officeDocument/2006/relationships/image" Target="../media/image16.jpeg"/><Relationship Id="rId4" Type="http://schemas.openxmlformats.org/officeDocument/2006/relationships/image" Target="../media/image11.jpe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5" Type="http://schemas.microsoft.com/office/2007/relationships/hdphoto" Target="../media/hdphoto1.wdp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WillardSeaForce730_LE.pdf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TIDEcolor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47862" y="1377950"/>
            <a:ext cx="5062538" cy="4794250"/>
          </a:xfrm>
          <a:prstGeom prst="ellipse">
            <a:avLst/>
          </a:prstGeom>
          <a:noFill/>
          <a:ln w="254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544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410" name="AutoShape 11"/>
          <p:cNvCxnSpPr>
            <a:cxnSpLocks noChangeShapeType="1"/>
          </p:cNvCxnSpPr>
          <p:nvPr/>
        </p:nvCxnSpPr>
        <p:spPr bwMode="auto">
          <a:xfrm>
            <a:off x="1755775" y="3730625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11" name="AutoShape 12"/>
          <p:cNvCxnSpPr>
            <a:cxnSpLocks noChangeShapeType="1"/>
          </p:cNvCxnSpPr>
          <p:nvPr/>
        </p:nvCxnSpPr>
        <p:spPr bwMode="auto">
          <a:xfrm>
            <a:off x="1831975" y="4803775"/>
            <a:ext cx="1588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12" name="AutoShape 13"/>
          <p:cNvCxnSpPr>
            <a:cxnSpLocks noChangeShapeType="1"/>
          </p:cNvCxnSpPr>
          <p:nvPr/>
        </p:nvCxnSpPr>
        <p:spPr bwMode="auto">
          <a:xfrm>
            <a:off x="1755775" y="5184775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7413" name="Picture 19" descr="MMMC_target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30300"/>
            <a:ext cx="6629400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TextBox 20"/>
          <p:cNvSpPr txBox="1">
            <a:spLocks noChangeArrowheads="1"/>
          </p:cNvSpPr>
          <p:nvPr/>
        </p:nvSpPr>
        <p:spPr bwMode="auto">
          <a:xfrm>
            <a:off x="7162800" y="1524000"/>
            <a:ext cx="16764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1422"/>
                </a:solidFill>
              </a:rPr>
              <a:t>Maya Mountain Marine Corridor Conservation Targets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9323637"/>
      </p:ext>
    </p:extLst>
  </p:cSld>
  <p:clrMapOvr>
    <a:masterClrMapping/>
  </p:clrMapOvr>
  <p:transition advTm="1832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C:\Documents and Settings\Joe\My Documents\My Pictures\Areas Protected  By TID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81534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482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90600"/>
            <a:ext cx="8153400" cy="609600"/>
          </a:xfrm>
        </p:spPr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TIDE’s Mission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00200"/>
            <a:ext cx="4495800" cy="4876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To foster community participation in ecosystems management and the sustainable use of resources within the MMMC of southern Belize for the benefit of current and future generations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667000"/>
            <a:ext cx="44958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58175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Rectangl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65"/>
          <a:stretch>
            <a:fillRect/>
          </a:stretch>
        </p:blipFill>
        <p:spPr bwMode="auto">
          <a:xfrm>
            <a:off x="715963" y="1752600"/>
            <a:ext cx="7742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066800" y="1214734"/>
            <a:ext cx="6858000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b="1" dirty="0" smtClean="0">
                <a:ln w="1905"/>
                <a:gradFill>
                  <a:gsLst>
                    <a:gs pos="0">
                      <a:srgbClr val="007BCF">
                        <a:shade val="20000"/>
                        <a:satMod val="200000"/>
                      </a:srgbClr>
                    </a:gs>
                    <a:gs pos="78000">
                      <a:srgbClr val="007BCF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007BCF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beginning of TIDE</a:t>
            </a:r>
            <a:endParaRPr lang="en-US" sz="2400" b="1" dirty="0">
              <a:ln w="1905"/>
              <a:gradFill>
                <a:gsLst>
                  <a:gs pos="0">
                    <a:srgbClr val="007BCF">
                      <a:shade val="20000"/>
                      <a:satMod val="200000"/>
                    </a:srgbClr>
                  </a:gs>
                  <a:gs pos="78000">
                    <a:srgbClr val="007BCF">
                      <a:tint val="90000"/>
                      <a:shade val="89000"/>
                      <a:satMod val="220000"/>
                    </a:srgbClr>
                  </a:gs>
                  <a:gs pos="100000">
                    <a:srgbClr val="007BCF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3352800"/>
            <a:ext cx="69342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ln w="10160">
                <a:solidFill>
                  <a:srgbClr val="009999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4876800"/>
            <a:ext cx="74676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ln w="10160">
                <a:solidFill>
                  <a:srgbClr val="009999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8301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6" name="Picture 8" descr="2005_0425Image0022"/>
          <p:cNvPicPr>
            <a:picLocks noChangeAspect="1" noChangeArrowheads="1"/>
          </p:cNvPicPr>
          <p:nvPr/>
        </p:nvPicPr>
        <p:blipFill>
          <a:blip r:embed="rId3" cstate="print"/>
          <a:srcRect t="10112"/>
          <a:stretch>
            <a:fillRect/>
          </a:stretch>
        </p:blipFill>
        <p:spPr bwMode="auto">
          <a:xfrm>
            <a:off x="4572000" y="3352800"/>
            <a:ext cx="43434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555" name="Text Box 5"/>
          <p:cNvSpPr txBox="1">
            <a:spLocks noChangeArrowheads="1"/>
          </p:cNvSpPr>
          <p:nvPr/>
        </p:nvSpPr>
        <p:spPr bwMode="auto">
          <a:xfrm>
            <a:off x="1524000" y="609600"/>
            <a:ext cx="7102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457200" y="1143000"/>
            <a:ext cx="696595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 dirty="0" smtClean="0">
              <a:solidFill>
                <a:srgbClr val="001422"/>
              </a:solidFill>
              <a:latin typeface="Arial Rounded MT Bold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1422"/>
                </a:solidFill>
                <a:latin typeface="Arial Rounded MT Bold" pitchFamily="34" charset="0"/>
              </a:rPr>
              <a:t>To </a:t>
            </a:r>
            <a:r>
              <a:rPr lang="en-US" sz="2400" b="1" dirty="0">
                <a:solidFill>
                  <a:srgbClr val="001422"/>
                </a:solidFill>
                <a:latin typeface="Arial Rounded MT Bold" pitchFamily="34" charset="0"/>
              </a:rPr>
              <a:t>protect and preserve marine resources for use by present and future generations. </a:t>
            </a:r>
            <a:endParaRPr lang="en-US" sz="2400" b="1" dirty="0" smtClean="0">
              <a:solidFill>
                <a:srgbClr val="001422"/>
              </a:solidFill>
              <a:latin typeface="Arial Rounded MT Bold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 dirty="0">
              <a:solidFill>
                <a:srgbClr val="001422"/>
              </a:solidFill>
              <a:latin typeface="Arial Rounded MT Bold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1422"/>
                </a:solidFill>
                <a:latin typeface="Arial Rounded MT Bold" pitchFamily="34" charset="0"/>
              </a:rPr>
              <a:t>Port Honduras Marine Reserve </a:t>
            </a:r>
            <a:r>
              <a:rPr lang="en-US" sz="2400" b="1" dirty="0" smtClean="0">
                <a:solidFill>
                  <a:srgbClr val="001422"/>
                </a:solidFill>
                <a:latin typeface="Arial Rounded MT Bold" pitchFamily="34" charset="0"/>
              </a:rPr>
              <a:t>– 2000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1422"/>
                </a:solidFill>
                <a:latin typeface="Arial Rounded MT Bold" pitchFamily="34" charset="0"/>
              </a:rPr>
              <a:t>Managed </a:t>
            </a:r>
            <a:r>
              <a:rPr lang="en-US" sz="2400" b="1" dirty="0">
                <a:solidFill>
                  <a:srgbClr val="001422"/>
                </a:solidFill>
                <a:latin typeface="Arial Rounded MT Bold" pitchFamily="34" charset="0"/>
              </a:rPr>
              <a:t>Access pilot site </a:t>
            </a:r>
            <a:endParaRPr lang="en-US" sz="2400" b="1" dirty="0" smtClean="0">
              <a:solidFill>
                <a:srgbClr val="001422"/>
              </a:solidFill>
              <a:latin typeface="Arial Rounded MT Bold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 dirty="0">
              <a:solidFill>
                <a:srgbClr val="001422"/>
              </a:solidFill>
              <a:latin typeface="Arial Rounded MT Bold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 dirty="0">
              <a:solidFill>
                <a:srgbClr val="001422"/>
              </a:solidFill>
              <a:latin typeface="Arial Rounded MT Bold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 dirty="0">
              <a:solidFill>
                <a:srgbClr val="001422"/>
              </a:solidFill>
              <a:latin typeface="Arial Rounded MT Bold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DADADA">
                    <a:lumMod val="25000"/>
                  </a:srgbClr>
                </a:solidFill>
                <a:latin typeface="Arial Rounded MT Bold" pitchFamily="34" charset="0"/>
              </a:rPr>
              <a:t>Activities</a:t>
            </a:r>
            <a:r>
              <a:rPr lang="en-US" sz="2400" b="1" dirty="0">
                <a:solidFill>
                  <a:srgbClr val="DADADA">
                    <a:lumMod val="25000"/>
                  </a:srgbClr>
                </a:solidFill>
                <a:latin typeface="Arial Rounded MT Bold" pitchFamily="34" charset="0"/>
              </a:rPr>
              <a:t>: Patrols,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DADADA">
                    <a:lumMod val="25000"/>
                  </a:srgbClr>
                </a:solidFill>
                <a:latin typeface="Arial Rounded MT Bold" pitchFamily="34" charset="0"/>
              </a:rPr>
              <a:t>research and monitoring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DADADA">
                    <a:lumMod val="25000"/>
                  </a:srgbClr>
                </a:solidFill>
                <a:latin typeface="Arial Rounded MT Bold" pitchFamily="34" charset="0"/>
              </a:rPr>
              <a:t>training, education and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DADADA">
                    <a:lumMod val="25000"/>
                  </a:srgbClr>
                </a:solidFill>
                <a:latin typeface="Arial Rounded MT Bold" pitchFamily="34" charset="0"/>
              </a:rPr>
              <a:t>outreach </a:t>
            </a:r>
            <a:r>
              <a:rPr lang="en-US" sz="2400" b="1" dirty="0" smtClean="0">
                <a:solidFill>
                  <a:srgbClr val="DADADA">
                    <a:lumMod val="25000"/>
                  </a:srgbClr>
                </a:solidFill>
                <a:latin typeface="Arial Rounded MT Bold" pitchFamily="34" charset="0"/>
              </a:rPr>
              <a:t>, recreation </a:t>
            </a:r>
            <a:r>
              <a:rPr lang="en-US" sz="2400" b="1" dirty="0">
                <a:solidFill>
                  <a:srgbClr val="DADADA">
                    <a:lumMod val="25000"/>
                  </a:srgbClr>
                </a:solidFill>
                <a:latin typeface="Arial Rounded MT Bold" pitchFamily="34" charset="0"/>
              </a:rPr>
              <a:t>and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DADADA">
                    <a:lumMod val="25000"/>
                  </a:srgbClr>
                </a:solidFill>
                <a:latin typeface="Arial Rounded MT Bold" pitchFamily="34" charset="0"/>
              </a:rPr>
              <a:t>tourism services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 dirty="0">
              <a:solidFill>
                <a:srgbClr val="FFFFFF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 dirty="0">
              <a:solidFill>
                <a:srgbClr val="0014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3193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3657600" y="1219200"/>
            <a:ext cx="54864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u="sng" dirty="0" smtClean="0">
                <a:solidFill>
                  <a:srgbClr val="9C126E"/>
                </a:solidFill>
              </a:rPr>
              <a:t>General Information </a:t>
            </a:r>
            <a:br>
              <a:rPr lang="en-US" sz="3600" u="sng" dirty="0" smtClean="0">
                <a:solidFill>
                  <a:srgbClr val="9C126E"/>
                </a:solidFill>
              </a:rPr>
            </a:br>
            <a:r>
              <a:rPr lang="en-US" sz="3600" u="sng" dirty="0" smtClean="0">
                <a:solidFill>
                  <a:srgbClr val="9C126E"/>
                </a:solidFill>
              </a:rPr>
              <a:t>(Port (PHMR)</a:t>
            </a:r>
            <a:r>
              <a:rPr lang="en-US" sz="3600" dirty="0" smtClean="0"/>
              <a:t> 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95400"/>
            <a:ext cx="3733800" cy="5181600"/>
          </a:xfrm>
          <a:ln w="285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00CC"/>
              </a:buClr>
              <a:defRPr/>
            </a:pPr>
            <a:r>
              <a:rPr lang="en-US" sz="2000" b="1" dirty="0" smtClean="0">
                <a:solidFill>
                  <a:schemeClr val="accent4">
                    <a:lumMod val="25000"/>
                  </a:schemeClr>
                </a:solidFill>
                <a:effectLst/>
              </a:rPr>
              <a:t>160 sq </a:t>
            </a:r>
            <a:r>
              <a:rPr lang="en-US" sz="2000" b="1" dirty="0" err="1" smtClean="0">
                <a:solidFill>
                  <a:schemeClr val="accent4">
                    <a:lumMod val="25000"/>
                  </a:schemeClr>
                </a:solidFill>
                <a:effectLst/>
              </a:rPr>
              <a:t>mls</a:t>
            </a:r>
            <a:endParaRPr lang="en-US" sz="2000" b="1" dirty="0" smtClean="0">
              <a:solidFill>
                <a:schemeClr val="accent4">
                  <a:lumMod val="25000"/>
                </a:schemeClr>
              </a:solidFill>
              <a:effectLst/>
            </a:endParaRPr>
          </a:p>
          <a:p>
            <a:pPr eaLnBrk="1" hangingPunct="1">
              <a:lnSpc>
                <a:spcPct val="80000"/>
              </a:lnSpc>
              <a:buClr>
                <a:srgbClr val="0000CC"/>
              </a:buClr>
              <a:defRPr/>
            </a:pPr>
            <a:r>
              <a:rPr lang="en-US" sz="2000" b="1" dirty="0" smtClean="0">
                <a:solidFill>
                  <a:schemeClr val="accent4">
                    <a:lumMod val="25000"/>
                  </a:schemeClr>
                </a:solidFill>
                <a:effectLst/>
              </a:rPr>
              <a:t>138 mangrove islands</a:t>
            </a:r>
          </a:p>
          <a:p>
            <a:pPr eaLnBrk="1" hangingPunct="1">
              <a:lnSpc>
                <a:spcPct val="80000"/>
              </a:lnSpc>
              <a:buClr>
                <a:srgbClr val="0000CC"/>
              </a:buClr>
              <a:buFont typeface="Wingdings" pitchFamily="2" charset="2"/>
              <a:buNone/>
              <a:defRPr/>
            </a:pPr>
            <a:r>
              <a:rPr lang="en-US" sz="2000" b="1" u="sng" dirty="0" smtClean="0">
                <a:solidFill>
                  <a:schemeClr val="accent4">
                    <a:lumMod val="25000"/>
                  </a:schemeClr>
                </a:solidFill>
                <a:effectLst/>
              </a:rPr>
              <a:t>5 rivers empty into PHMR</a:t>
            </a:r>
            <a:r>
              <a:rPr lang="en-US" sz="2000" b="1" dirty="0" smtClean="0">
                <a:solidFill>
                  <a:schemeClr val="accent4">
                    <a:lumMod val="25000"/>
                  </a:schemeClr>
                </a:solidFill>
                <a:effectLst/>
              </a:rPr>
              <a:t> </a:t>
            </a:r>
          </a:p>
          <a:p>
            <a:pPr eaLnBrk="1" hangingPunct="1">
              <a:lnSpc>
                <a:spcPct val="80000"/>
              </a:lnSpc>
              <a:buClr>
                <a:srgbClr val="0000CC"/>
              </a:buClr>
              <a:defRPr/>
            </a:pPr>
            <a:r>
              <a:rPr lang="en-US" sz="2000" b="1" dirty="0" smtClean="0">
                <a:solidFill>
                  <a:schemeClr val="accent4">
                    <a:lumMod val="25000"/>
                  </a:schemeClr>
                </a:solidFill>
                <a:effectLst/>
              </a:rPr>
              <a:t>Rio Grande</a:t>
            </a:r>
          </a:p>
          <a:p>
            <a:pPr eaLnBrk="1" hangingPunct="1">
              <a:lnSpc>
                <a:spcPct val="80000"/>
              </a:lnSpc>
              <a:buClr>
                <a:srgbClr val="0000CC"/>
              </a:buClr>
              <a:defRPr/>
            </a:pPr>
            <a:r>
              <a:rPr lang="en-US" sz="2000" b="1" dirty="0" smtClean="0">
                <a:solidFill>
                  <a:schemeClr val="accent4">
                    <a:lumMod val="25000"/>
                  </a:schemeClr>
                </a:solidFill>
                <a:effectLst/>
              </a:rPr>
              <a:t>Deep River </a:t>
            </a:r>
          </a:p>
          <a:p>
            <a:pPr eaLnBrk="1" hangingPunct="1">
              <a:lnSpc>
                <a:spcPct val="80000"/>
              </a:lnSpc>
              <a:buClr>
                <a:srgbClr val="0000CC"/>
              </a:buClr>
              <a:defRPr/>
            </a:pPr>
            <a:r>
              <a:rPr lang="en-US" sz="2000" b="1" dirty="0" smtClean="0">
                <a:solidFill>
                  <a:schemeClr val="accent4">
                    <a:lumMod val="25000"/>
                  </a:schemeClr>
                </a:solidFill>
                <a:effectLst/>
              </a:rPr>
              <a:t>Monkey River </a:t>
            </a:r>
          </a:p>
          <a:p>
            <a:pPr eaLnBrk="1" hangingPunct="1">
              <a:lnSpc>
                <a:spcPct val="80000"/>
              </a:lnSpc>
              <a:buClr>
                <a:srgbClr val="0000CC"/>
              </a:buClr>
              <a:defRPr/>
            </a:pPr>
            <a:r>
              <a:rPr lang="en-US" sz="2000" b="1" dirty="0" smtClean="0">
                <a:solidFill>
                  <a:schemeClr val="accent4">
                    <a:lumMod val="25000"/>
                  </a:schemeClr>
                </a:solidFill>
                <a:effectLst/>
              </a:rPr>
              <a:t>Golden Stream </a:t>
            </a:r>
          </a:p>
          <a:p>
            <a:pPr eaLnBrk="1" hangingPunct="1">
              <a:lnSpc>
                <a:spcPct val="80000"/>
              </a:lnSpc>
              <a:buClr>
                <a:srgbClr val="0000CC"/>
              </a:buClr>
              <a:defRPr/>
            </a:pPr>
            <a:r>
              <a:rPr lang="en-US" sz="2000" b="1" dirty="0" smtClean="0">
                <a:solidFill>
                  <a:schemeClr val="accent4">
                    <a:lumMod val="25000"/>
                  </a:schemeClr>
                </a:solidFill>
                <a:effectLst/>
              </a:rPr>
              <a:t>Middle River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b="1" dirty="0" smtClean="0">
              <a:solidFill>
                <a:schemeClr val="accent4">
                  <a:lumMod val="25000"/>
                </a:schemeClr>
              </a:solidFill>
              <a:effectLst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u="sng" dirty="0" smtClean="0">
                <a:solidFill>
                  <a:schemeClr val="accent4">
                    <a:lumMod val="25000"/>
                  </a:schemeClr>
                </a:solidFill>
                <a:effectLst/>
              </a:rPr>
              <a:t>2 villages border PHMR </a:t>
            </a:r>
            <a:r>
              <a:rPr lang="en-US" sz="2000" b="1" dirty="0" smtClean="0">
                <a:solidFill>
                  <a:schemeClr val="accent4">
                    <a:lumMod val="25000"/>
                  </a:schemeClr>
                </a:solidFill>
                <a:effectLst/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b="1" dirty="0" smtClean="0">
                <a:solidFill>
                  <a:schemeClr val="accent4">
                    <a:lumMod val="25000"/>
                  </a:schemeClr>
                </a:solidFill>
                <a:effectLst/>
              </a:rPr>
              <a:t>Monkey River Village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b="1" dirty="0" smtClean="0">
                <a:solidFill>
                  <a:schemeClr val="accent4">
                    <a:lumMod val="25000"/>
                  </a:schemeClr>
                </a:solidFill>
                <a:effectLst/>
              </a:rPr>
              <a:t>Punta </a:t>
            </a:r>
            <a:r>
              <a:rPr lang="en-US" sz="2000" b="1" dirty="0" err="1" smtClean="0">
                <a:solidFill>
                  <a:schemeClr val="accent4">
                    <a:lumMod val="25000"/>
                  </a:schemeClr>
                </a:solidFill>
                <a:effectLst/>
              </a:rPr>
              <a:t>Negra</a:t>
            </a:r>
            <a:r>
              <a:rPr lang="en-US" sz="2000" b="1" dirty="0" smtClean="0">
                <a:solidFill>
                  <a:schemeClr val="accent4">
                    <a:lumMod val="25000"/>
                  </a:schemeClr>
                </a:solidFill>
                <a:effectLst/>
              </a:rPr>
              <a:t> Village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b="1" dirty="0" smtClean="0">
              <a:solidFill>
                <a:schemeClr val="accent4">
                  <a:lumMod val="25000"/>
                </a:schemeClr>
              </a:solidFill>
              <a:effectLst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u="sng" dirty="0" smtClean="0">
                <a:solidFill>
                  <a:schemeClr val="accent4">
                    <a:lumMod val="25000"/>
                  </a:schemeClr>
                </a:solidFill>
                <a:effectLst/>
              </a:rPr>
              <a:t>3 zones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b="1" dirty="0" smtClean="0">
                <a:solidFill>
                  <a:schemeClr val="accent4">
                    <a:lumMod val="25000"/>
                  </a:schemeClr>
                </a:solidFill>
                <a:effectLst/>
              </a:rPr>
              <a:t>General use zone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b="1" dirty="0" smtClean="0">
                <a:solidFill>
                  <a:schemeClr val="accent4">
                    <a:lumMod val="25000"/>
                  </a:schemeClr>
                </a:solidFill>
                <a:effectLst/>
              </a:rPr>
              <a:t>Conservation zones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b="1" dirty="0" smtClean="0">
                <a:solidFill>
                  <a:schemeClr val="accent4">
                    <a:lumMod val="25000"/>
                  </a:schemeClr>
                </a:solidFill>
                <a:effectLst/>
              </a:rPr>
              <a:t>Preservation zone </a:t>
            </a:r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4953000" y="3200400"/>
            <a:ext cx="38036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1400" dirty="0">
                <a:solidFill>
                  <a:srgbClr val="001422"/>
                </a:solidFill>
                <a:latin typeface="Arial Rounded MT Bold" pitchFamily="34" charset="0"/>
              </a:rPr>
              <a:t>Demarcations Buoys used to show boundary</a:t>
            </a:r>
          </a:p>
        </p:txBody>
      </p:sp>
      <p:pic>
        <p:nvPicPr>
          <p:cNvPr id="24581" name="Picture 8" descr="nicholas 014"/>
          <p:cNvPicPr>
            <a:picLocks noChangeAspect="1" noChangeArrowheads="1"/>
          </p:cNvPicPr>
          <p:nvPr/>
        </p:nvPicPr>
        <p:blipFill>
          <a:blip r:embed="rId3"/>
          <a:srcRect t="19592" r="16667" b="18834"/>
          <a:stretch>
            <a:fillRect/>
          </a:stretch>
        </p:blipFill>
        <p:spPr bwMode="auto">
          <a:xfrm>
            <a:off x="4876800" y="3962400"/>
            <a:ext cx="387985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9786220"/>
      </p:ext>
    </p:extLst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7" descr="qa_aatropfi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/>
          <a:stretch>
            <a:fillRect/>
          </a:stretch>
        </p:blipFill>
        <p:spPr bwMode="auto">
          <a:xfrm>
            <a:off x="6629400" y="2057400"/>
            <a:ext cx="2286000" cy="2286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12" descr="C:\Documents and Settings\Joe\My Documents\FWI Backup 15-Dec-05\My Pictures\My Pictures\DSC0044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86200"/>
            <a:ext cx="3429000" cy="24209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8" descr="lobster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870075"/>
            <a:ext cx="2459038" cy="1635125"/>
          </a:xfr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971800" y="1066800"/>
            <a:ext cx="5867400" cy="8382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solidFill>
                  <a:srgbClr val="9C126E"/>
                </a:solidFill>
                <a:effectLst/>
              </a:rPr>
              <a:t>Research and Monitoring </a:t>
            </a:r>
          </a:p>
        </p:txBody>
      </p:sp>
      <p:pic>
        <p:nvPicPr>
          <p:cNvPr id="1031" name="Picture 5" descr="Go to fullsize image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3429000"/>
            <a:ext cx="1651000" cy="1524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9" descr="is?O6qs2AITB9Zm4ElKOWVZK1yRr_oAs_CUbM2FFue-VK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43"/>
          <a:stretch>
            <a:fillRect/>
          </a:stretch>
        </p:blipFill>
        <p:spPr bwMode="auto">
          <a:xfrm>
            <a:off x="2743200" y="1981200"/>
            <a:ext cx="2514600" cy="157956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10" descr="Conch_butt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90800"/>
            <a:ext cx="2514600" cy="2286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1" descr="is?QlyBS_7kf2AB8v4bHjASeNHTivNrSyJUcN5u2Hu9AgU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276600"/>
            <a:ext cx="2209800" cy="1600200"/>
          </a:xfrm>
          <a:prstGeom prst="rect">
            <a:avLst/>
          </a:prstGeom>
          <a:noFill/>
          <a:ln w="285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6" descr="cbhawk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" y="4724400"/>
            <a:ext cx="2971744" cy="15827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WordArt 4"/>
          <p:cNvSpPr>
            <a:spLocks noChangeArrowheads="1" noChangeShapeType="1" noTextEdit="1"/>
          </p:cNvSpPr>
          <p:nvPr/>
        </p:nvSpPr>
        <p:spPr bwMode="auto">
          <a:xfrm rot="-2788452">
            <a:off x="-71438" y="854075"/>
            <a:ext cx="3298826" cy="12192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15755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600" b="1" kern="10" dirty="0">
              <a:ln w="9525">
                <a:solidFill>
                  <a:srgbClr val="FFFFFF"/>
                </a:solidFill>
                <a:round/>
                <a:headEnd/>
                <a:tailEnd/>
              </a:ln>
              <a:solidFill>
                <a:srgbClr val="33CCCC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5" name="Picture 14"/>
          <p:cNvPicPr/>
          <p:nvPr/>
        </p:nvPicPr>
        <p:blipFill>
          <a:blip r:embed="rId12"/>
          <a:stretch>
            <a:fillRect/>
          </a:stretch>
        </p:blipFill>
        <p:spPr>
          <a:xfrm>
            <a:off x="2971800" y="4876800"/>
            <a:ext cx="2514600" cy="143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1790"/>
      </p:ext>
    </p:extLst>
  </p:cSld>
  <p:clrMapOvr>
    <a:masterClrMapping/>
  </p:clrMapOvr>
  <p:transition advTm="14128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90600"/>
            <a:ext cx="8153400" cy="6858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Education and Outreach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76400"/>
            <a:ext cx="4038600" cy="44497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 descr="Projects 010.jpg"/>
          <p:cNvPicPr>
            <a:picLocks noGrp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495800" y="1683197"/>
            <a:ext cx="4191000" cy="220300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886200"/>
            <a:ext cx="4191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Celia\Desktop\Desktop\variety of pics\pictures by prog\Education\Awareness_Events\Int_Beach_Clean_Up\DSC0059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40386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G_0236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7200" y="3911600"/>
            <a:ext cx="4038600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930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C126E"/>
                </a:solidFill>
              </a:rPr>
              <a:t>CLOSED SEASONS IN PHMR</a:t>
            </a:r>
            <a:endParaRPr lang="en-US" sz="4000" dirty="0" smtClean="0">
              <a:solidFill>
                <a:srgbClr val="9C126E"/>
              </a:solidFill>
            </a:endParaRP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14600"/>
            <a:ext cx="82296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Conch……	July 1 – Sept. 30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 smtClean="0">
              <a:solidFill>
                <a:schemeClr val="accent4">
                  <a:lumMod val="10000"/>
                </a:schemeClr>
              </a:solidFill>
              <a:effectLst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Shrimp…..	April 15 – Aug. 14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 smtClean="0">
              <a:solidFill>
                <a:schemeClr val="accent4">
                  <a:lumMod val="10000"/>
                </a:schemeClr>
              </a:solidFill>
              <a:effectLst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Lobster..…	Feb. 15 - June 14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 smtClean="0">
              <a:solidFill>
                <a:schemeClr val="accent4">
                  <a:lumMod val="10000"/>
                </a:schemeClr>
              </a:solidFill>
              <a:effectLst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 err="1" smtClean="0">
                <a:solidFill>
                  <a:schemeClr val="accent4">
                    <a:lumMod val="10000"/>
                  </a:schemeClr>
                </a:solidFill>
                <a:effectLst/>
              </a:rPr>
              <a:t>Hicatee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..…	May 1 – May 31</a:t>
            </a:r>
          </a:p>
        </p:txBody>
      </p:sp>
    </p:spTree>
    <p:extLst>
      <p:ext uri="{BB962C8B-B14F-4D97-AF65-F5344CB8AC3E}">
        <p14:creationId xmlns:p14="http://schemas.microsoft.com/office/powerpoint/2010/main" val="66651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hape 60418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2133600"/>
            <a:ext cx="7772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  <a:t>Illegal and over-fishing</a:t>
            </a:r>
          </a:p>
          <a:p>
            <a:pPr eaLnBrk="1" hangingPunct="1"/>
            <a:r>
              <a:rPr lang="en-US" sz="36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  <a:t>Industrial agriculture</a:t>
            </a:r>
          </a:p>
          <a:p>
            <a:pPr eaLnBrk="1" hangingPunct="1"/>
            <a:r>
              <a:rPr lang="en-US" sz="36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  <a:t>Shrimp Farming</a:t>
            </a:r>
          </a:p>
          <a:p>
            <a:pPr eaLnBrk="1" hangingPunct="1"/>
            <a:r>
              <a:rPr lang="en-US" sz="36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  <a:t>Oil exploration</a:t>
            </a:r>
          </a:p>
          <a:p>
            <a:pPr eaLnBrk="1" hangingPunct="1"/>
            <a:r>
              <a:rPr lang="en-US" sz="36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  <a:t>Climate Change</a:t>
            </a:r>
          </a:p>
          <a:p>
            <a:pPr eaLnBrk="1" hangingPunct="1"/>
            <a:r>
              <a:rPr lang="en-US" sz="3600" dirty="0">
                <a:solidFill>
                  <a:srgbClr val="002060"/>
                </a:solidFill>
                <a:effectLst/>
                <a:latin typeface="Arial Rounded MT Bold" pitchFamily="34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  <a:t>Pollution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133600" y="1210270"/>
            <a:ext cx="5224508" cy="923330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>
                <a:ln w="1905"/>
                <a:gradFill>
                  <a:gsLst>
                    <a:gs pos="0">
                      <a:srgbClr val="007BCF">
                        <a:shade val="20000"/>
                        <a:satMod val="200000"/>
                      </a:srgbClr>
                    </a:gs>
                    <a:gs pos="78000">
                      <a:srgbClr val="007BCF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007BCF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Critical Threats</a:t>
            </a:r>
          </a:p>
        </p:txBody>
      </p:sp>
    </p:spTree>
    <p:extLst>
      <p:ext uri="{BB962C8B-B14F-4D97-AF65-F5344CB8AC3E}">
        <p14:creationId xmlns:p14="http://schemas.microsoft.com/office/powerpoint/2010/main" val="35112884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Pictures\KfWSemiAnnualReport2013\TIDE dock after repair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0" b="10417"/>
          <a:stretch/>
        </p:blipFill>
        <p:spPr bwMode="auto">
          <a:xfrm>
            <a:off x="1219200" y="4343400"/>
            <a:ext cx="4648200" cy="2033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9C126E"/>
                </a:solidFill>
              </a:rPr>
              <a:t>PRINCIPAL ACCOMPLISHMENTS UNDER THE </a:t>
            </a:r>
            <a:r>
              <a:rPr lang="en-US" sz="3200" dirty="0" err="1" smtClean="0">
                <a:solidFill>
                  <a:srgbClr val="9C126E"/>
                </a:solidFill>
              </a:rPr>
              <a:t>KfW</a:t>
            </a:r>
            <a:r>
              <a:rPr lang="en-US" sz="3200" dirty="0" smtClean="0">
                <a:solidFill>
                  <a:srgbClr val="9C126E"/>
                </a:solidFill>
              </a:rPr>
              <a:t> PROJECT Sept 2012 to June 2013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14600"/>
            <a:ext cx="54864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Investment in Infrastructure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effectLst/>
              </a:rPr>
              <a:t>Construction of </a:t>
            </a:r>
            <a:endParaRPr lang="en-US" sz="18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marL="57150" indent="0" eaLnBrk="1" hangingPunct="1">
              <a:lnSpc>
                <a:spcPct val="90000"/>
              </a:lnSpc>
              <a:buNone/>
              <a:defRPr/>
            </a:pP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         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compost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  <a:effectLst/>
              </a:rPr>
              <a:t>toilet at Abalone  Caye </a:t>
            </a:r>
            <a:endParaRPr lang="en-US" sz="2000" dirty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Repair TIDE Dock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effectLst/>
              </a:rPr>
              <a:t>Repair docking facility at </a:t>
            </a:r>
            <a:endParaRPr lang="en-US" sz="18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    </a:t>
            </a:r>
            <a:r>
              <a:rPr lang="en-US" sz="18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Abalone </a:t>
            </a:r>
            <a:r>
              <a:rPr lang="en-US" sz="1800" dirty="0">
                <a:solidFill>
                  <a:schemeClr val="accent4">
                    <a:lumMod val="10000"/>
                  </a:schemeClr>
                </a:solidFill>
                <a:effectLst/>
              </a:rPr>
              <a:t>Caye ranger </a:t>
            </a:r>
            <a:r>
              <a:rPr lang="en-US" sz="18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station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effectLst/>
              </a:rPr>
              <a:t>Repairs to ranger station at Abalone </a:t>
            </a:r>
            <a:r>
              <a:rPr lang="en-US" sz="1800" dirty="0" smtClean="0">
                <a:solidFill>
                  <a:schemeClr val="accent4">
                    <a:lumMod val="10000"/>
                  </a:schemeClr>
                </a:solidFill>
                <a:effectLst/>
              </a:rPr>
              <a:t>Caye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effectLst/>
              </a:rPr>
              <a:t>Signs for marine reserve</a:t>
            </a:r>
            <a:endParaRPr lang="en-US" sz="1800" dirty="0" smtClean="0">
              <a:solidFill>
                <a:schemeClr val="accent4">
                  <a:lumMod val="10000"/>
                </a:schemeClr>
              </a:solidFill>
              <a:effectLst/>
            </a:endParaRPr>
          </a:p>
        </p:txBody>
      </p:sp>
      <p:pic>
        <p:nvPicPr>
          <p:cNvPr id="1026" name="Picture 2" descr="D:\Pictures\MARFundSecondReport\Final report\Compost toilet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33600"/>
            <a:ext cx="28448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Pictures\Seacology\IMG_112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267200"/>
            <a:ext cx="28448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2703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9C126E"/>
                </a:solidFill>
              </a:rPr>
              <a:t>PRINCIPAL ACCOMPLISHMENTS UNDER THE </a:t>
            </a:r>
            <a:r>
              <a:rPr lang="en-US" sz="3200" dirty="0" err="1" smtClean="0">
                <a:solidFill>
                  <a:srgbClr val="9C126E"/>
                </a:solidFill>
              </a:rPr>
              <a:t>KfW</a:t>
            </a:r>
            <a:r>
              <a:rPr lang="en-US" sz="3200" dirty="0" smtClean="0">
                <a:solidFill>
                  <a:srgbClr val="9C126E"/>
                </a:solidFill>
              </a:rPr>
              <a:t> PROJECT Sept 2012 to June 2013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67000"/>
            <a:ext cx="50292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Investment in Equipment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First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  <a:effectLst/>
              </a:rPr>
              <a:t>aid kits for PHMR rangers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2 boat engines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  <a:effectLst/>
              </a:rPr>
              <a:t>and repair kit </a:t>
            </a:r>
            <a:endParaRPr lang="en-US" sz="18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   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for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  <a:effectLst/>
              </a:rPr>
              <a:t>bilge pump for patrol 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and 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research</a:t>
            </a:r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    boats</a:t>
            </a:r>
            <a:endParaRPr lang="en-US" sz="1800" dirty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New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  <a:effectLst/>
              </a:rPr>
              <a:t>kit to service dive equipment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Uniforms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  <a:effectLst/>
              </a:rPr>
              <a:t>kits for PHMR rangers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Demarcation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  <a:effectLst/>
              </a:rPr>
              <a:t>kits for 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PHMR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Laptop computers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effectLst/>
              </a:rPr>
              <a:t>Gas refrigerator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dirty="0" smtClean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pic>
        <p:nvPicPr>
          <p:cNvPr id="5122" name="Picture 2" descr="D:\Pictures\KfWSemiAnnualReport2013\Gas refrigerator at Abalone cay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4" t="16872" r="18719"/>
          <a:stretch/>
        </p:blipFill>
        <p:spPr bwMode="auto">
          <a:xfrm>
            <a:off x="6324600" y="2146777"/>
            <a:ext cx="2514600" cy="4254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5557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solidFill>
                  <a:srgbClr val="9C126E"/>
                </a:solidFill>
              </a:rPr>
              <a:t>PRINCIPAL ACCOMPLISHMENTS UNDER THE </a:t>
            </a:r>
            <a:r>
              <a:rPr lang="en-US" sz="2800" dirty="0" err="1" smtClean="0">
                <a:solidFill>
                  <a:srgbClr val="9C126E"/>
                </a:solidFill>
              </a:rPr>
              <a:t>KfW</a:t>
            </a:r>
            <a:r>
              <a:rPr lang="en-US" sz="2800" dirty="0" smtClean="0">
                <a:solidFill>
                  <a:srgbClr val="9C126E"/>
                </a:solidFill>
              </a:rPr>
              <a:t> PROJECT Sept 2012 to June 2013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62200"/>
            <a:ext cx="8229600" cy="1676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Support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ffectLst/>
              </a:rPr>
              <a:t>for implementation of the control and surveillance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system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Surveillance and patrols – </a:t>
            </a:r>
            <a:r>
              <a:rPr lang="en-US" sz="2000" i="1" dirty="0" smtClean="0">
                <a:solidFill>
                  <a:schemeClr val="bg1"/>
                </a:solidFill>
                <a:effectLst/>
              </a:rPr>
              <a:t>over 700 patrols resulting in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en-US" sz="2000" i="1" dirty="0">
                <a:solidFill>
                  <a:schemeClr val="bg1"/>
                </a:solidFill>
                <a:effectLst/>
              </a:rPr>
              <a:t>9 written warnings </a:t>
            </a:r>
            <a:r>
              <a:rPr lang="en-US" sz="2000" i="1" dirty="0" smtClean="0">
                <a:solidFill>
                  <a:schemeClr val="bg1"/>
                </a:solidFill>
                <a:effectLst/>
              </a:rPr>
              <a:t>issued </a:t>
            </a:r>
            <a:r>
              <a:rPr lang="en-US" sz="2000" i="1" dirty="0">
                <a:solidFill>
                  <a:schemeClr val="bg1"/>
                </a:solidFill>
                <a:effectLst/>
              </a:rPr>
              <a:t>to fishers </a:t>
            </a:r>
            <a:r>
              <a:rPr lang="en-US" sz="2000" i="1" dirty="0" smtClean="0">
                <a:solidFill>
                  <a:schemeClr val="bg1"/>
                </a:solidFill>
                <a:effectLst/>
              </a:rPr>
              <a:t>and other users conducting </a:t>
            </a:r>
            <a:r>
              <a:rPr lang="en-US" sz="2000" i="1" dirty="0">
                <a:solidFill>
                  <a:schemeClr val="bg1"/>
                </a:solidFill>
                <a:effectLst/>
              </a:rPr>
              <a:t>various degrees of illegal </a:t>
            </a:r>
            <a:r>
              <a:rPr lang="en-US" sz="2000" i="1" dirty="0" smtClean="0">
                <a:solidFill>
                  <a:schemeClr val="bg1"/>
                </a:solidFill>
                <a:effectLst/>
              </a:rPr>
              <a:t>activities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dirty="0" smtClean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pic>
        <p:nvPicPr>
          <p:cNvPr id="6146" name="Picture 2" descr="D:\Pictures\KfWSemiAnnualReport2013\Joint patols with TIDE_Police and Immigration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733800"/>
            <a:ext cx="35560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Pictures\Summit InterimReport\Third Report\IMG_07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3936365"/>
            <a:ext cx="3695209" cy="2464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6345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solidFill>
                  <a:srgbClr val="9C126E"/>
                </a:solidFill>
              </a:rPr>
              <a:t>PRINCIPAL ACCOMPLISHMENTS UNDER THE </a:t>
            </a:r>
            <a:r>
              <a:rPr lang="en-US" sz="2800" dirty="0" err="1" smtClean="0">
                <a:solidFill>
                  <a:srgbClr val="9C126E"/>
                </a:solidFill>
              </a:rPr>
              <a:t>KfW</a:t>
            </a:r>
            <a:r>
              <a:rPr lang="en-US" sz="2800" dirty="0" smtClean="0">
                <a:solidFill>
                  <a:srgbClr val="9C126E"/>
                </a:solidFill>
              </a:rPr>
              <a:t> PROJECT Sept 2012 to June 2013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62200"/>
            <a:ext cx="8229600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Support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ffectLst/>
              </a:rPr>
              <a:t>for implementation of the control and surveillance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system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First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</a:rPr>
              <a:t>aid training for PHMR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rangers</a:t>
            </a:r>
            <a:endParaRPr lang="en-US" sz="2000" dirty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</a:rPr>
              <a:t>Law enforcement training for PHMR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rangers – </a:t>
            </a:r>
            <a:r>
              <a:rPr lang="en-US" sz="1800" i="1" dirty="0" smtClean="0">
                <a:solidFill>
                  <a:schemeClr val="bg1"/>
                </a:solidFill>
                <a:effectLst/>
              </a:rPr>
              <a:t>All TIDE rangers and some rangers from another NGO participated 14 rangers total.</a:t>
            </a:r>
            <a:endParaRPr lang="en-US" sz="1800" i="1" dirty="0">
              <a:solidFill>
                <a:schemeClr val="bg1"/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</a:rPr>
              <a:t>Boat navigation and boat engine maintenance training for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rangers</a:t>
            </a:r>
            <a:endParaRPr lang="en-US" sz="2000" dirty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dirty="0" smtClean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pic>
        <p:nvPicPr>
          <p:cNvPr id="7170" name="Picture 2" descr="D:\Pictures\Summit InterimReport\SecondReport\IMG_05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343400"/>
            <a:ext cx="2828925" cy="212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6773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9C126E"/>
                </a:solidFill>
              </a:rPr>
              <a:t>PRINCIPAL ACCOMPLISHMENTS UNDER THE </a:t>
            </a:r>
            <a:r>
              <a:rPr lang="en-US" sz="3200" dirty="0" err="1" smtClean="0">
                <a:solidFill>
                  <a:srgbClr val="9C126E"/>
                </a:solidFill>
              </a:rPr>
              <a:t>KfW</a:t>
            </a:r>
            <a:r>
              <a:rPr lang="en-US" sz="3200" dirty="0" smtClean="0">
                <a:solidFill>
                  <a:srgbClr val="9C126E"/>
                </a:solidFill>
              </a:rPr>
              <a:t> PROJECT Sept 2012 to June 2013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1828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/>
              </a:rPr>
              <a:t>Protection of fragile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ecosystems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ffectLst/>
              </a:rPr>
              <a:t>Complete the demarcation of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PHMR – </a:t>
            </a:r>
            <a:r>
              <a:rPr lang="en-US" sz="1800" i="1" dirty="0" smtClean="0">
                <a:solidFill>
                  <a:schemeClr val="bg1"/>
                </a:solidFill>
                <a:effectLst/>
              </a:rPr>
              <a:t>purchased 30 demarcation buoys, installed 6 in the general use zone and work is on-going.  Waiting on the approval of the new replenishment zone before installing buoys in this area</a:t>
            </a:r>
            <a:r>
              <a:rPr lang="en-US" sz="2400" i="1" dirty="0" smtClean="0">
                <a:solidFill>
                  <a:schemeClr val="bg1"/>
                </a:solidFill>
                <a:effectLst/>
              </a:rPr>
              <a:t>.</a:t>
            </a:r>
            <a:endParaRPr lang="en-US" sz="2400" i="1" dirty="0">
              <a:solidFill>
                <a:schemeClr val="bg1"/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dirty="0" smtClean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pic>
        <p:nvPicPr>
          <p:cNvPr id="2050" name="Picture 2" descr="D:\Pictures\KfWSemiAnnualReport2013\Installation of Demarcation buoy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3" b="15816"/>
          <a:stretch/>
        </p:blipFill>
        <p:spPr bwMode="auto">
          <a:xfrm>
            <a:off x="1091119" y="4154505"/>
            <a:ext cx="3962400" cy="2233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9567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9C126E"/>
                </a:solidFill>
              </a:rPr>
              <a:t>PRINCIPAL ACCOMPLISHMENTS UNDER THE </a:t>
            </a:r>
            <a:r>
              <a:rPr lang="en-US" sz="3200" dirty="0" err="1" smtClean="0">
                <a:solidFill>
                  <a:srgbClr val="9C126E"/>
                </a:solidFill>
              </a:rPr>
              <a:t>KfW</a:t>
            </a:r>
            <a:r>
              <a:rPr lang="en-US" sz="3200" dirty="0" smtClean="0">
                <a:solidFill>
                  <a:srgbClr val="9C126E"/>
                </a:solidFill>
              </a:rPr>
              <a:t> PROJECT Sept 2012 to June 2013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200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ffectLst/>
              </a:rPr>
              <a:t>Institutional Strengthening for Area Managers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</a:rPr>
              <a:t>Official launch of the KFW Project in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Belize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800" i="1" dirty="0" smtClean="0">
                <a:solidFill>
                  <a:schemeClr val="bg1"/>
                </a:solidFill>
                <a:effectLst/>
              </a:rPr>
              <a:t>Completed attended by key individuals from Government of Belize, media and other NGOs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</a:rPr>
              <a:t>Implementation of communication strategy for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TIDE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800" i="1" dirty="0" smtClean="0">
                <a:solidFill>
                  <a:schemeClr val="bg1"/>
                </a:solidFill>
                <a:effectLst/>
              </a:rPr>
              <a:t>On-going, 100 water bottles printed, 100 caps in printing.</a:t>
            </a:r>
            <a:endParaRPr lang="en-US" sz="1800" i="1" dirty="0">
              <a:solidFill>
                <a:schemeClr val="bg1"/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dirty="0" smtClean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pic>
        <p:nvPicPr>
          <p:cNvPr id="3074" name="Picture 2" descr="D:\Pictures\KfWSemiAnnualReport2013\KfW Proj Launch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648200"/>
            <a:ext cx="2742128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Pictures\KfWSemiAnnualReport2013\TIDE waterbottle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7" r="17294"/>
          <a:stretch/>
        </p:blipFill>
        <p:spPr bwMode="auto">
          <a:xfrm rot="5400000">
            <a:off x="3995530" y="4681331"/>
            <a:ext cx="1828800" cy="1762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5487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9C126E"/>
                </a:solidFill>
              </a:rPr>
              <a:t>PRINCIPAL ACCOMPLISHMENTS UNDER THE </a:t>
            </a:r>
            <a:r>
              <a:rPr lang="en-US" sz="3200" dirty="0" err="1" smtClean="0">
                <a:solidFill>
                  <a:srgbClr val="9C126E"/>
                </a:solidFill>
              </a:rPr>
              <a:t>KfW</a:t>
            </a:r>
            <a:r>
              <a:rPr lang="en-US" sz="3200" dirty="0" smtClean="0">
                <a:solidFill>
                  <a:srgbClr val="9C126E"/>
                </a:solidFill>
              </a:rPr>
              <a:t> PROJECT Sept 2012 to June 2013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200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ffectLst/>
              </a:rPr>
              <a:t>Development of the productive fabric of communities/associations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</a:rPr>
              <a:t>Conduct a feasibility study of a business enterprise for Punta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effectLst/>
              </a:rPr>
              <a:t>Negra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</a:rPr>
              <a:t> and develop a business plan for the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enterprise.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800" i="1" dirty="0" smtClean="0">
                <a:solidFill>
                  <a:schemeClr val="bg1"/>
                </a:solidFill>
                <a:effectLst/>
              </a:rPr>
              <a:t>Consultant secured, work started in July 2013.</a:t>
            </a:r>
            <a:endParaRPr lang="en-US" sz="1800" i="1" dirty="0">
              <a:solidFill>
                <a:schemeClr val="bg1"/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dirty="0" smtClean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42055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9C126E"/>
                </a:solidFill>
              </a:rPr>
              <a:t>PRINCIPAL ACCOMPLISHMENTS UNDER THE </a:t>
            </a:r>
            <a:r>
              <a:rPr lang="en-US" sz="3200" dirty="0" err="1" smtClean="0">
                <a:solidFill>
                  <a:srgbClr val="9C126E"/>
                </a:solidFill>
              </a:rPr>
              <a:t>KfW</a:t>
            </a:r>
            <a:r>
              <a:rPr lang="en-US" sz="3200" dirty="0" smtClean="0">
                <a:solidFill>
                  <a:srgbClr val="9C126E"/>
                </a:solidFill>
              </a:rPr>
              <a:t> PROJECT Sept 2012 to June 2013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67000"/>
            <a:ext cx="8229600" cy="3733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/>
              </a:rPr>
              <a:t>Involvement of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organized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/>
              </a:rPr>
              <a:t>community groups in the management of natural resources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</a:rPr>
              <a:t>Field visit to PHMR for school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children in 2012 - </a:t>
            </a:r>
            <a:r>
              <a:rPr lang="en-US" sz="2000" i="1" dirty="0" smtClean="0">
                <a:solidFill>
                  <a:srgbClr val="0070C0"/>
                </a:solidFill>
                <a:effectLst/>
              </a:rPr>
              <a:t>Completed</a:t>
            </a:r>
            <a:endParaRPr lang="en-US" sz="2000" i="1" dirty="0">
              <a:solidFill>
                <a:srgbClr val="0070C0"/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</a:rPr>
              <a:t>Implementation of communication strategy for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TIDE – </a:t>
            </a:r>
            <a:r>
              <a:rPr lang="en-US" sz="2000" i="1" dirty="0" smtClean="0">
                <a:solidFill>
                  <a:srgbClr val="0070C0"/>
                </a:solidFill>
                <a:effectLst/>
              </a:rPr>
              <a:t>Completed for 2012 investments made in equipment for Information Technology. </a:t>
            </a:r>
            <a:endParaRPr lang="en-US" sz="2000" i="1" dirty="0">
              <a:solidFill>
                <a:srgbClr val="0070C0"/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</a:rPr>
              <a:t>Support 15 participants from PHMR to attend the fourth Tri-national Fishermen Forum in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Honduras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- </a:t>
            </a:r>
            <a:r>
              <a:rPr lang="en-US" sz="2000" i="1" dirty="0" smtClean="0">
                <a:solidFill>
                  <a:srgbClr val="0070C0"/>
                </a:solidFill>
                <a:effectLst/>
              </a:rPr>
              <a:t>Completed </a:t>
            </a:r>
            <a:r>
              <a:rPr lang="en-US" sz="2000" i="1" dirty="0">
                <a:solidFill>
                  <a:srgbClr val="0070C0"/>
                </a:solidFill>
                <a:effectLst/>
              </a:rPr>
              <a:t>in 2013 in Honduras, 10 participants attended</a:t>
            </a:r>
            <a:r>
              <a:rPr lang="en-US" sz="2000" i="1" dirty="0" smtClean="0">
                <a:solidFill>
                  <a:srgbClr val="0070C0"/>
                </a:solidFill>
                <a:effectLst/>
              </a:rPr>
              <a:t>.</a:t>
            </a:r>
            <a:endParaRPr lang="en-US" sz="20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dirty="0" smtClean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294634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9C126E"/>
                </a:solidFill>
              </a:rPr>
              <a:t>PRINCIPAL ACCOMPLISHMENTS UNDER THE </a:t>
            </a:r>
            <a:r>
              <a:rPr lang="en-US" sz="3200" dirty="0" err="1" smtClean="0">
                <a:solidFill>
                  <a:srgbClr val="9C126E"/>
                </a:solidFill>
              </a:rPr>
              <a:t>KfW</a:t>
            </a:r>
            <a:r>
              <a:rPr lang="en-US" sz="3200" dirty="0" smtClean="0">
                <a:solidFill>
                  <a:srgbClr val="9C126E"/>
                </a:solidFill>
              </a:rPr>
              <a:t> PROJECT Sept 2012 to June 2013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/>
              </a:rPr>
              <a:t>Involvement of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organized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/>
              </a:rPr>
              <a:t>community groups in the management of natural resources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</a:rPr>
              <a:t>Networking - PHMR advisory council meetings, APAMO, Coral Reef Network, TRIGOH, SPAGs,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effectLst/>
              </a:rPr>
              <a:t>etc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</a:rPr>
              <a:t> – </a:t>
            </a:r>
            <a:r>
              <a:rPr lang="en-US" sz="2000" i="1" dirty="0" smtClean="0">
                <a:solidFill>
                  <a:schemeClr val="bg1"/>
                </a:solidFill>
                <a:effectLst/>
              </a:rPr>
              <a:t>On going, attended Coral Reef Network meetings.</a:t>
            </a:r>
            <a:endParaRPr lang="en-US" sz="2000" i="1" dirty="0">
              <a:solidFill>
                <a:schemeClr val="bg1"/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</a:rPr>
              <a:t>4 Field visits to PHMR for school children in 2013 – </a:t>
            </a:r>
            <a:r>
              <a:rPr lang="en-US" sz="2000" i="1" dirty="0">
                <a:solidFill>
                  <a:schemeClr val="bg2">
                    <a:lumMod val="75000"/>
                  </a:schemeClr>
                </a:solidFill>
                <a:effectLst/>
              </a:rPr>
              <a:t>2 visits completed, over 40 students visited the marine reserve from 2 visits.  Additional visits planned for September and October 2013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</a:rPr>
              <a:t>Dive training for 9 community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researchers - </a:t>
            </a:r>
            <a:r>
              <a:rPr lang="en-US" sz="2000" i="1" dirty="0" smtClean="0">
                <a:solidFill>
                  <a:schemeClr val="bg2">
                    <a:lumMod val="75000"/>
                  </a:schemeClr>
                </a:solidFill>
                <a:effectLst/>
              </a:rPr>
              <a:t>Completed</a:t>
            </a:r>
            <a:endParaRPr lang="en-US" sz="2000" i="1" dirty="0">
              <a:solidFill>
                <a:schemeClr val="bg2">
                  <a:lumMod val="75000"/>
                </a:schemeClr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</a:rPr>
              <a:t>Support 15 participants from PHMR to attend the festival of the sea in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Guatemala – </a:t>
            </a:r>
            <a:r>
              <a:rPr lang="en-US" sz="2000" i="1" dirty="0" smtClean="0">
                <a:solidFill>
                  <a:schemeClr val="bg2">
                    <a:lumMod val="75000"/>
                  </a:schemeClr>
                </a:solidFill>
                <a:effectLst/>
              </a:rPr>
              <a:t>Completed, 10 particip</a:t>
            </a:r>
            <a:r>
              <a:rPr lang="en-US" sz="2000" i="1" dirty="0" smtClean="0">
                <a:solidFill>
                  <a:schemeClr val="bg2">
                    <a:lumMod val="75000"/>
                  </a:schemeClr>
                </a:solidFill>
                <a:effectLst/>
              </a:rPr>
              <a:t>ants attended</a:t>
            </a:r>
            <a:endParaRPr lang="en-US" sz="2000" i="1" dirty="0" smtClean="0">
              <a:solidFill>
                <a:schemeClr val="bg2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002433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9C126E"/>
                </a:solidFill>
              </a:rPr>
              <a:t>PRINCIPAL ACCOMPLISHMENTS UNDER THE </a:t>
            </a:r>
            <a:r>
              <a:rPr lang="en-US" sz="3200" dirty="0" err="1" smtClean="0">
                <a:solidFill>
                  <a:srgbClr val="9C126E"/>
                </a:solidFill>
              </a:rPr>
              <a:t>KfW</a:t>
            </a:r>
            <a:r>
              <a:rPr lang="en-US" sz="3200" dirty="0" smtClean="0">
                <a:solidFill>
                  <a:srgbClr val="9C126E"/>
                </a:solidFill>
              </a:rPr>
              <a:t> PROJECT Sept 2012 to June 2013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/>
              </a:rPr>
              <a:t>strengthening of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community/associations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</a:rPr>
              <a:t>Support supplemental livelihood projects for Toledo and Monkey River Fishermen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Associations – </a:t>
            </a:r>
            <a:r>
              <a:rPr lang="en-US" sz="1800" i="1" dirty="0" smtClean="0">
                <a:solidFill>
                  <a:schemeClr val="bg1"/>
                </a:solidFill>
                <a:effectLst/>
              </a:rPr>
              <a:t>Completed; a total of 17 fishers benefitted from this project.  7 fishers benefitted under this project.</a:t>
            </a:r>
            <a:endParaRPr lang="en-US" sz="2000" i="1" dirty="0" smtClean="0">
              <a:solidFill>
                <a:schemeClr val="bg1"/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pic>
        <p:nvPicPr>
          <p:cNvPr id="4098" name="Picture 2" descr="D:\Pictures\KfWSemiAnnualReport2013\Chicken Rearing Project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667" y="4038600"/>
            <a:ext cx="4334933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Pictures\KfWSemiAnnualReport2013\Chicken Rearing Proj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032000"/>
            <a:ext cx="3666067" cy="244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5946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9C126E"/>
                </a:solidFill>
              </a:rPr>
              <a:t>Lessons learnt from project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PLANNING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Need to have long term planning documents for organization to adequately benefit from this project.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In-depth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planning assisted with project implementation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COMMUNICATION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This project helped with strengthening communication between partners, but requires constant communication.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MANAGEMENT/IMPLEMENTATION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Use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of MAR Fin tool in Protected Areas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management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Needs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</a:rPr>
              <a:t>a fulltime project manager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929176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9C126E"/>
                </a:solidFill>
              </a:rPr>
              <a:t>Lessons learnt from project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2971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FINANCE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marL="742950" lvl="2" indent="-342900" eaLnBrk="1" hangingPunct="1">
              <a:lnSpc>
                <a:spcPct val="90000"/>
              </a:lnSpc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effectLst/>
              </a:rPr>
              <a:t>Use of ‘Comparison table’ developed by the project can be adopted by the 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organization</a:t>
            </a:r>
          </a:p>
          <a:p>
            <a:pPr marL="742950" lvl="2" indent="-342900" eaLnBrk="1" hangingPunct="1">
              <a:lnSpc>
                <a:spcPct val="90000"/>
              </a:lnSpc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effectLst/>
              </a:rPr>
              <a:t>Use of Financial gap analysis tool for long term planning </a:t>
            </a:r>
          </a:p>
          <a:p>
            <a:pPr marL="742950" lvl="2" indent="-342900" eaLnBrk="1" hangingPunct="1">
              <a:lnSpc>
                <a:spcPct val="90000"/>
              </a:lnSpc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endParaRPr lang="en-US" sz="1600" dirty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593450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9C126E"/>
                </a:solidFill>
              </a:rPr>
              <a:t>Challenges </a:t>
            </a:r>
            <a:r>
              <a:rPr lang="en-US" sz="3200" dirty="0" smtClean="0">
                <a:solidFill>
                  <a:srgbClr val="9C126E"/>
                </a:solidFill>
              </a:rPr>
              <a:t>encountered during implementation of project Sept 2012 to June 2013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6576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Timely disbursements of funds especially at the beginning of the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AWP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AWP guidelines needed to be strengthened to ensure partners are fully aware of exactly what the project can and cannot fund.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Reporting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frequency</a:t>
            </a:r>
            <a:endParaRPr lang="en-US" sz="20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Financial gap required that organizations have a detailed 10-year work plan and budget.  Our planning documents are normally done for a 5-year period.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Turn around time on feedback for AWP and reports is too long.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Needed training on how to complete financial reporting forms (English). 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674816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9C126E"/>
                </a:solidFill>
              </a:rPr>
              <a:t>Challenges </a:t>
            </a:r>
            <a:r>
              <a:rPr lang="en-US" sz="3200" dirty="0" smtClean="0">
                <a:solidFill>
                  <a:srgbClr val="9C126E"/>
                </a:solidFill>
              </a:rPr>
              <a:t>encountered during implementation of project Sept 2012 to June 2013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6576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Online financial reporting system had some issues.  These types of systems should be tested thoroughly before release.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Inventory of assets need to be separate (TIDE and Community).  Investments in the communities are not considered TIDE owned.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Language barrier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The project has very high administrative costs and it needs to fund some percentage of that cost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Constant and sudden changes to operational procedures</a:t>
            </a:r>
            <a:endParaRPr lang="en-US" sz="20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010442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solidFill>
                  <a:srgbClr val="9C126E"/>
                </a:solidFill>
              </a:rPr>
              <a:t>Recommendations for problems encountered during implementation of project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6576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PACT and TIDE should hold a workshop to finalize the AWP before sending to MAR Fund.  This will decrease the turn-around time between TIDE and PACT.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As this is a regional project, all partners need to visit all project sites to better appreciate the regional scope of the project.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453716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solidFill>
                  <a:srgbClr val="9C126E"/>
                </a:solidFill>
              </a:rPr>
              <a:t>COMMUNITY DEVELOPMENT PLANS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6576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The communities of Punta Gorda and Monkey River have community development plans that will be updated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under this project by the end of 2013.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An outline of the community development plan for Punta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effectLst/>
              </a:rPr>
              <a:t>Negra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 is available and will be further developed during this project.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27770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9C126E"/>
                </a:solidFill>
              </a:rPr>
              <a:t>Some ideas for 2014 AOP (</a:t>
            </a:r>
            <a:r>
              <a:rPr lang="en-US" sz="2800" i="1" dirty="0" smtClean="0">
                <a:solidFill>
                  <a:srgbClr val="9C126E"/>
                </a:solidFill>
              </a:rPr>
              <a:t>Need to be developed further</a:t>
            </a:r>
            <a:r>
              <a:rPr lang="en-US" sz="3200" dirty="0" smtClean="0">
                <a:solidFill>
                  <a:srgbClr val="9C126E"/>
                </a:solidFill>
              </a:rPr>
              <a:t>)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6576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Invest in large boat and boat trailer for patrols (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  <a:hlinkClick r:id="rId3" action="ppaction://hlinkfile"/>
              </a:rPr>
              <a:t>Such as Sea Force 730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  <a:hlinkClick r:id="rId3" action="ppaction://hlinkfile"/>
              </a:rPr>
              <a:t>LE)</a:t>
            </a:r>
            <a:endParaRPr lang="en-US" sz="16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Invest in sub-station on West Snake Caye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Training for rangers on use of boat, special law enforcement, boarding procedures, navigation etc.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Invest in Abalone caye restoration to complete the work.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Implementation of community development plans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Implementation of alternative livelihood enterprises based on feasibility study and business plan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Implementation of Tourism product development and marketing based on those two plans for communities.  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85018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9C126E"/>
                </a:solidFill>
              </a:rPr>
              <a:t>Some ideas for 2014 AOP (</a:t>
            </a:r>
            <a:r>
              <a:rPr lang="en-US" sz="2800" i="1" dirty="0" smtClean="0">
                <a:solidFill>
                  <a:srgbClr val="9C126E"/>
                </a:solidFill>
              </a:rPr>
              <a:t>Need to be developed further</a:t>
            </a:r>
            <a:r>
              <a:rPr lang="en-US" sz="3200" dirty="0" smtClean="0">
                <a:solidFill>
                  <a:srgbClr val="9C126E"/>
                </a:solidFill>
              </a:rPr>
              <a:t>)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6576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Investment in TIDE Board and Advisory Council development.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Investment in financial sustainability programs for TIDE such as Ridge to Reef volunteer program.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Exploration of additional financial sustainability programs for TIDE.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Support special research projects in the marine reserve such as conch lip-thickness and maturity. 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Investment in Managed Access fisheries management program (fishing forums, training, data reporting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effectLst/>
              </a:rPr>
              <a:t>etc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Strengthen organized community groups such as fisherman associations, cooperatives, fisherwoman associations, etc.  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72804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9C126E"/>
                </a:solidFill>
              </a:rPr>
              <a:t>Some ideas for 2014 AOP (</a:t>
            </a:r>
            <a:r>
              <a:rPr lang="en-US" sz="2800" i="1" dirty="0" smtClean="0">
                <a:solidFill>
                  <a:srgbClr val="9C126E"/>
                </a:solidFill>
              </a:rPr>
              <a:t>Need to be developed further</a:t>
            </a:r>
            <a:r>
              <a:rPr lang="en-US" sz="3200" dirty="0" smtClean="0">
                <a:solidFill>
                  <a:srgbClr val="9C126E"/>
                </a:solidFill>
              </a:rPr>
              <a:t>)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6576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Invest in special training for community researchers (SCUBA diving and marine monitoring programs)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Invest in special training for Community Stewards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Equipment for rangers such as flashlights, raincoats, GPS, marine footwear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effectLst/>
              </a:rPr>
              <a:t>etc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Revision of PHMR Statutory Instrument to ensure mangrove islands are included in the reserve.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Address recreational and sport fishing to ensure sustainability.</a:t>
            </a:r>
          </a:p>
        </p:txBody>
      </p:sp>
    </p:spTree>
    <p:extLst>
      <p:ext uri="{BB962C8B-B14F-4D97-AF65-F5344CB8AC3E}">
        <p14:creationId xmlns:p14="http://schemas.microsoft.com/office/powerpoint/2010/main" val="25424745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C:\Users\James\Pictures\James Picture Dump\Mangrove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931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" y="0"/>
            <a:ext cx="8305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prstClr val="black"/>
                </a:solidFill>
              </a:rPr>
              <a:t>TIDE</a:t>
            </a:r>
          </a:p>
          <a:p>
            <a:pPr algn="ctr"/>
            <a:r>
              <a:rPr lang="en-US" sz="3600" dirty="0" smtClean="0">
                <a:solidFill>
                  <a:prstClr val="black"/>
                </a:solidFill>
              </a:rPr>
              <a:t>Fisheries Health Assessment</a:t>
            </a:r>
          </a:p>
          <a:p>
            <a:pPr algn="ctr"/>
            <a:r>
              <a:rPr lang="en-US" sz="3600" dirty="0" smtClean="0">
                <a:solidFill>
                  <a:prstClr val="black"/>
                </a:solidFill>
              </a:rPr>
              <a:t>PHMR 2009-2012</a:t>
            </a: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7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774929516"/>
              </p:ext>
            </p:extLst>
          </p:nvPr>
        </p:nvGraphicFramePr>
        <p:xfrm>
          <a:off x="-20054" y="0"/>
          <a:ext cx="9164053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455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876338138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53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941306388"/>
              </p:ext>
            </p:extLst>
          </p:nvPr>
        </p:nvGraphicFramePr>
        <p:xfrm>
          <a:off x="-24064" y="-4011"/>
          <a:ext cx="9168063" cy="6862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490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936746345"/>
              </p:ext>
            </p:extLst>
          </p:nvPr>
        </p:nvGraphicFramePr>
        <p:xfrm>
          <a:off x="0" y="0"/>
          <a:ext cx="9144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8420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618960147"/>
              </p:ext>
            </p:extLst>
          </p:nvPr>
        </p:nvGraphicFramePr>
        <p:xfrm>
          <a:off x="21264" y="14176"/>
          <a:ext cx="9122735" cy="6843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Down Arrow 1"/>
          <p:cNvSpPr/>
          <p:nvPr/>
        </p:nvSpPr>
        <p:spPr>
          <a:xfrm>
            <a:off x="6003758" y="3810000"/>
            <a:ext cx="304800" cy="762000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851358" y="3765884"/>
            <a:ext cx="60960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44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14840720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Down Arrow 4"/>
          <p:cNvSpPr/>
          <p:nvPr/>
        </p:nvSpPr>
        <p:spPr>
          <a:xfrm>
            <a:off x="6003758" y="3810000"/>
            <a:ext cx="304800" cy="1524000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851358" y="3765884"/>
            <a:ext cx="60960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835316" y="4796588"/>
            <a:ext cx="60960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851358" y="5394158"/>
            <a:ext cx="60960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377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342756477"/>
              </p:ext>
            </p:extLst>
          </p:nvPr>
        </p:nvGraphicFramePr>
        <p:xfrm>
          <a:off x="4011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Down Arrow 2"/>
          <p:cNvSpPr/>
          <p:nvPr/>
        </p:nvSpPr>
        <p:spPr>
          <a:xfrm>
            <a:off x="5907506" y="3906252"/>
            <a:ext cx="304800" cy="2113548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755106" y="3862136"/>
            <a:ext cx="60960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739064" y="4892840"/>
            <a:ext cx="60960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755106" y="5490410"/>
            <a:ext cx="60960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755106" y="6019800"/>
            <a:ext cx="60960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48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Conch Conclusions: </a:t>
            </a:r>
            <a:br>
              <a:rPr lang="en-US" dirty="0" smtClean="0"/>
            </a:br>
            <a:r>
              <a:rPr lang="en-US" sz="2700" dirty="0" smtClean="0"/>
              <a:t>shell lengths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% conch </a:t>
            </a:r>
            <a:r>
              <a:rPr lang="en-US" b="1" dirty="0" smtClean="0"/>
              <a:t>fished</a:t>
            </a:r>
            <a:r>
              <a:rPr lang="en-US" dirty="0" smtClean="0"/>
              <a:t> </a:t>
            </a:r>
            <a:r>
              <a:rPr lang="en-US" dirty="0"/>
              <a:t>population </a:t>
            </a:r>
            <a:r>
              <a:rPr lang="en-US" dirty="0" smtClean="0"/>
              <a:t>in middle </a:t>
            </a:r>
            <a:r>
              <a:rPr lang="en-US" dirty="0"/>
              <a:t>size (20-25cm) </a:t>
            </a:r>
            <a:r>
              <a:rPr lang="en-US" dirty="0" smtClean="0"/>
              <a:t>increased over last </a:t>
            </a:r>
            <a:r>
              <a:rPr lang="en-US" dirty="0"/>
              <a:t>3 years, while </a:t>
            </a:r>
            <a:r>
              <a:rPr lang="en-US" dirty="0" smtClean="0"/>
              <a:t>% </a:t>
            </a:r>
            <a:r>
              <a:rPr lang="en-US" b="1" dirty="0"/>
              <a:t>fished</a:t>
            </a:r>
            <a:r>
              <a:rPr lang="en-US" dirty="0"/>
              <a:t> conch population </a:t>
            </a:r>
            <a:r>
              <a:rPr lang="en-US" dirty="0" smtClean="0"/>
              <a:t>in upper size class has </a:t>
            </a:r>
            <a:r>
              <a:rPr lang="en-US" dirty="0"/>
              <a:t>dropped from almost </a:t>
            </a:r>
            <a:r>
              <a:rPr lang="en-US" u="sng" dirty="0"/>
              <a:t>45</a:t>
            </a:r>
            <a:r>
              <a:rPr lang="en-US" dirty="0"/>
              <a:t>% in 2009 to </a:t>
            </a:r>
            <a:r>
              <a:rPr lang="en-US" u="sng" dirty="0" smtClean="0"/>
              <a:t>3</a:t>
            </a:r>
            <a:r>
              <a:rPr lang="en-US" dirty="0" smtClean="0"/>
              <a:t>% </a:t>
            </a:r>
            <a:r>
              <a:rPr lang="en-US" dirty="0"/>
              <a:t>in </a:t>
            </a:r>
            <a:r>
              <a:rPr lang="en-US" dirty="0" smtClean="0"/>
              <a:t>2012!</a:t>
            </a:r>
          </a:p>
          <a:p>
            <a:endParaRPr lang="en-US" dirty="0"/>
          </a:p>
          <a:p>
            <a:r>
              <a:rPr lang="en-US" dirty="0"/>
              <a:t>W</a:t>
            </a:r>
            <a:r>
              <a:rPr lang="en-US" dirty="0" smtClean="0"/>
              <a:t>hat’s </a:t>
            </a:r>
            <a:r>
              <a:rPr lang="en-US" dirty="0"/>
              <a:t>staying in the water is getting younger, and what is coming out is becoming increasingly restricted to one size </a:t>
            </a:r>
            <a:r>
              <a:rPr lang="en-US" dirty="0" smtClean="0"/>
              <a:t>category (20-25cm), </a:t>
            </a:r>
            <a:r>
              <a:rPr lang="en-US" dirty="0"/>
              <a:t>with </a:t>
            </a:r>
            <a:r>
              <a:rPr lang="en-US" dirty="0" err="1"/>
              <a:t>megaspawners</a:t>
            </a:r>
            <a:r>
              <a:rPr lang="en-US" dirty="0"/>
              <a:t> </a:t>
            </a:r>
            <a:r>
              <a:rPr lang="en-US" dirty="0" smtClean="0"/>
              <a:t>being less % of catch than </a:t>
            </a:r>
            <a:r>
              <a:rPr lang="en-US" dirty="0"/>
              <a:t>3 years </a:t>
            </a:r>
            <a:r>
              <a:rPr lang="en-US" dirty="0" smtClean="0"/>
              <a:t>ago, to less than 20</a:t>
            </a:r>
            <a:r>
              <a:rPr lang="en-US" dirty="0"/>
              <a:t>% </a:t>
            </a:r>
            <a:r>
              <a:rPr lang="en-US" dirty="0" smtClean="0"/>
              <a:t>threshold.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8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580653692"/>
              </p:ext>
            </p:extLst>
          </p:nvPr>
        </p:nvGraphicFramePr>
        <p:xfrm>
          <a:off x="0" y="-6927"/>
          <a:ext cx="9144000" cy="6864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57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81016567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887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659821692"/>
              </p:ext>
            </p:extLst>
          </p:nvPr>
        </p:nvGraphicFramePr>
        <p:xfrm>
          <a:off x="-27710" y="-6928"/>
          <a:ext cx="9171709" cy="6864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178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45665228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972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88897" y="96985"/>
            <a:ext cx="8978903" cy="6708376"/>
            <a:chOff x="0" y="0"/>
            <a:chExt cx="6629400" cy="4953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149600" cy="24892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9800" y="0"/>
              <a:ext cx="3149600" cy="24892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63800"/>
              <a:ext cx="3149600" cy="24892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9800" y="2463800"/>
              <a:ext cx="3149600" cy="2489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57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73489" y="92164"/>
            <a:ext cx="8984459" cy="6712527"/>
            <a:chOff x="0" y="4876800"/>
            <a:chExt cx="6629400" cy="49530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876800"/>
              <a:ext cx="3149600" cy="24892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9800" y="4876800"/>
              <a:ext cx="3149600" cy="24892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340600"/>
              <a:ext cx="3149600" cy="24892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4528" y="7335646"/>
              <a:ext cx="3149600" cy="2489200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5193632" y="609600"/>
            <a:ext cx="165876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</a:rPr>
              <a:t>First monitoring since Managed Access</a:t>
            </a:r>
            <a:endParaRPr lang="en-US" sz="1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66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5156</TotalTime>
  <Words>1801</Words>
  <Application>Microsoft Office PowerPoint</Application>
  <PresentationFormat>On-screen Show (4:3)</PresentationFormat>
  <Paragraphs>242</Paragraphs>
  <Slides>45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Office Theme</vt:lpstr>
      <vt:lpstr>Ripple</vt:lpstr>
      <vt:lpstr>PowerPoint Presentation</vt:lpstr>
      <vt:lpstr>PowerPoint Presentation</vt:lpstr>
      <vt:lpstr>PowerPoint Presentation</vt:lpstr>
      <vt:lpstr>TIDE’s Mission</vt:lpstr>
      <vt:lpstr>PowerPoint Presentation</vt:lpstr>
      <vt:lpstr>PowerPoint Presentation</vt:lpstr>
      <vt:lpstr>General Information  (Port (PHMR) </vt:lpstr>
      <vt:lpstr>PowerPoint Presentation</vt:lpstr>
      <vt:lpstr>Education and Outreach</vt:lpstr>
      <vt:lpstr>CLOSED SEASONS IN PHMR</vt:lpstr>
      <vt:lpstr>PowerPoint Presentation</vt:lpstr>
      <vt:lpstr>PRINCIPAL ACCOMPLISHMENTS UNDER THE KfW PROJECT Sept 2012 to June 2013</vt:lpstr>
      <vt:lpstr>PRINCIPAL ACCOMPLISHMENTS UNDER THE KfW PROJECT Sept 2012 to June 2013</vt:lpstr>
      <vt:lpstr>PRINCIPAL ACCOMPLISHMENTS UNDER THE KfW PROJECT Sept 2012 to June 2013</vt:lpstr>
      <vt:lpstr>PRINCIPAL ACCOMPLISHMENTS UNDER THE KfW PROJECT Sept 2012 to June 2013</vt:lpstr>
      <vt:lpstr>PRINCIPAL ACCOMPLISHMENTS UNDER THE KfW PROJECT Sept 2012 to June 2013</vt:lpstr>
      <vt:lpstr>PRINCIPAL ACCOMPLISHMENTS UNDER THE KfW PROJECT Sept 2012 to June 2013</vt:lpstr>
      <vt:lpstr>PRINCIPAL ACCOMPLISHMENTS UNDER THE KfW PROJECT Sept 2012 to June 2013</vt:lpstr>
      <vt:lpstr>PRINCIPAL ACCOMPLISHMENTS UNDER THE KfW PROJECT Sept 2012 to June 2013</vt:lpstr>
      <vt:lpstr>PRINCIPAL ACCOMPLISHMENTS UNDER THE KfW PROJECT Sept 2012 to June 2013</vt:lpstr>
      <vt:lpstr>PRINCIPAL ACCOMPLISHMENTS UNDER THE KfW PROJECT Sept 2012 to June 2013</vt:lpstr>
      <vt:lpstr>Lessons learnt from project</vt:lpstr>
      <vt:lpstr>Lessons learnt from project</vt:lpstr>
      <vt:lpstr>Challenges encountered during implementation of project Sept 2012 to June 2013</vt:lpstr>
      <vt:lpstr>Challenges encountered during implementation of project Sept 2012 to June 2013</vt:lpstr>
      <vt:lpstr>Recommendations for problems encountered during implementation of project</vt:lpstr>
      <vt:lpstr>COMMUNITY DEVELOPMENT PLANS</vt:lpstr>
      <vt:lpstr>Some ideas for 2014 AOP (Need to be developed further)</vt:lpstr>
      <vt:lpstr>Some ideas for 2014 AOP (Need to be developed further)</vt:lpstr>
      <vt:lpstr>Some ideas for 2014 AOP (Need to be developed further)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Conch Conclusions:  shell lengths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Villafranco</dc:creator>
  <cp:lastModifiedBy>Joe Villafranco</cp:lastModifiedBy>
  <cp:revision>51</cp:revision>
  <dcterms:created xsi:type="dcterms:W3CDTF">2013-07-19T16:42:01Z</dcterms:created>
  <dcterms:modified xsi:type="dcterms:W3CDTF">2013-08-06T14:27:41Z</dcterms:modified>
</cp:coreProperties>
</file>